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12192000"/>
  <p:notesSz cx="6858000" cy="9144000"/>
  <p:embeddedFontLst>
    <p:embeddedFont>
      <p:font typeface="Chivo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2" roundtripDataSignature="AMtx7mj4Tp4kUrRhs266yCnTH6IwD/1NA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hivo-italic.fntdata"/><Relationship Id="rId11" Type="http://schemas.openxmlformats.org/officeDocument/2006/relationships/slide" Target="slides/slide7.xml"/><Relationship Id="rId22" Type="http://customschemas.google.com/relationships/presentationmetadata" Target="metadata"/><Relationship Id="rId10" Type="http://schemas.openxmlformats.org/officeDocument/2006/relationships/slide" Target="slides/slide6.xml"/><Relationship Id="rId21" Type="http://schemas.openxmlformats.org/officeDocument/2006/relationships/font" Target="fonts/Chivo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Chivo-bold.fntdata"/><Relationship Id="rId6" Type="http://schemas.openxmlformats.org/officeDocument/2006/relationships/slide" Target="slides/slide2.xml"/><Relationship Id="rId18" Type="http://schemas.openxmlformats.org/officeDocument/2006/relationships/font" Target="fonts/Chivo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2" name="Google Shape;22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2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2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2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2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1.pn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image" Target="../media/image12.png"/><Relationship Id="rId5" Type="http://schemas.openxmlformats.org/officeDocument/2006/relationships/image" Target="../media/image1.png"/><Relationship Id="rId6" Type="http://schemas.openxmlformats.org/officeDocument/2006/relationships/image" Target="../media/image18.png"/><Relationship Id="rId7" Type="http://schemas.openxmlformats.org/officeDocument/2006/relationships/image" Target="../media/image14.png"/><Relationship Id="rId8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Relationship Id="rId4" Type="http://schemas.openxmlformats.org/officeDocument/2006/relationships/image" Target="../media/image24.png"/><Relationship Id="rId5" Type="http://schemas.openxmlformats.org/officeDocument/2006/relationships/image" Target="../media/image4.png"/><Relationship Id="rId6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png"/><Relationship Id="rId4" Type="http://schemas.openxmlformats.org/officeDocument/2006/relationships/image" Target="../media/image26.png"/><Relationship Id="rId11" Type="http://schemas.openxmlformats.org/officeDocument/2006/relationships/image" Target="../media/image28.png"/><Relationship Id="rId10" Type="http://schemas.openxmlformats.org/officeDocument/2006/relationships/image" Target="../media/image29.png"/><Relationship Id="rId12" Type="http://schemas.openxmlformats.org/officeDocument/2006/relationships/image" Target="../media/image1.png"/><Relationship Id="rId9" Type="http://schemas.openxmlformats.org/officeDocument/2006/relationships/image" Target="../media/image21.jp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0.png"/><Relationship Id="rId8" Type="http://schemas.openxmlformats.org/officeDocument/2006/relationships/image" Target="../media/image2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image" Target="../media/image30.png"/><Relationship Id="rId5" Type="http://schemas.openxmlformats.org/officeDocument/2006/relationships/image" Target="../media/image11.png"/><Relationship Id="rId6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22.png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2.png"/><Relationship Id="rId5" Type="http://schemas.openxmlformats.org/officeDocument/2006/relationships/image" Target="../media/image11.png"/><Relationship Id="rId6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8.png"/><Relationship Id="rId11" Type="http://schemas.openxmlformats.org/officeDocument/2006/relationships/image" Target="../media/image12.png"/><Relationship Id="rId10" Type="http://schemas.openxmlformats.org/officeDocument/2006/relationships/image" Target="../media/image10.png"/><Relationship Id="rId12" Type="http://schemas.openxmlformats.org/officeDocument/2006/relationships/image" Target="../media/image1.png"/><Relationship Id="rId9" Type="http://schemas.openxmlformats.org/officeDocument/2006/relationships/image" Target="../media/image17.jpg"/><Relationship Id="rId5" Type="http://schemas.openxmlformats.org/officeDocument/2006/relationships/image" Target="../media/image3.png"/><Relationship Id="rId6" Type="http://schemas.openxmlformats.org/officeDocument/2006/relationships/image" Target="../media/image14.png"/><Relationship Id="rId7" Type="http://schemas.openxmlformats.org/officeDocument/2006/relationships/image" Target="../media/image13.png"/><Relationship Id="rId8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Relationship Id="rId4" Type="http://schemas.openxmlformats.org/officeDocument/2006/relationships/image" Target="../media/image16.png"/><Relationship Id="rId5" Type="http://schemas.openxmlformats.org/officeDocument/2006/relationships/image" Target="../media/image1.png"/><Relationship Id="rId6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Relationship Id="rId4" Type="http://schemas.openxmlformats.org/officeDocument/2006/relationships/image" Target="../media/image16.png"/><Relationship Id="rId5" Type="http://schemas.openxmlformats.org/officeDocument/2006/relationships/image" Target="../media/image1.png"/><Relationship Id="rId6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Relationship Id="rId4" Type="http://schemas.openxmlformats.org/officeDocument/2006/relationships/image" Target="../media/image16.png"/><Relationship Id="rId5" Type="http://schemas.openxmlformats.org/officeDocument/2006/relationships/image" Target="../media/image1.png"/><Relationship Id="rId6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Relationship Id="rId4" Type="http://schemas.openxmlformats.org/officeDocument/2006/relationships/image" Target="../media/image16.png"/><Relationship Id="rId5" Type="http://schemas.openxmlformats.org/officeDocument/2006/relationships/image" Target="../media/image1.png"/><Relationship Id="rId6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1" y="0"/>
            <a:ext cx="8509375" cy="6858000"/>
          </a:xfrm>
          <a:prstGeom prst="rect">
            <a:avLst/>
          </a:prstGeom>
          <a:solidFill>
            <a:srgbClr val="17161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hivo"/>
                <a:ea typeface="Chivo"/>
                <a:cs typeface="Chivo"/>
                <a:sym typeface="Chivo"/>
              </a:rPr>
              <a:t>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10930300" y="4604963"/>
            <a:ext cx="1261701" cy="2253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42241" y="4046486"/>
            <a:ext cx="2063959" cy="1919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42241" y="1820041"/>
            <a:ext cx="2063959" cy="1919482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/>
          <p:nvPr/>
        </p:nvSpPr>
        <p:spPr>
          <a:xfrm>
            <a:off x="9324073" y="1575134"/>
            <a:ext cx="467508" cy="489813"/>
          </a:xfrm>
          <a:custGeom>
            <a:rect b="b" l="l" r="r" t="t"/>
            <a:pathLst>
              <a:path extrusionOk="0" h="11514742" w="10990384">
                <a:moveTo>
                  <a:pt x="8792" y="5757371"/>
                </a:moveTo>
                <a:cubicBezTo>
                  <a:pt x="0" y="7723318"/>
                  <a:pt x="1043775" y="9543701"/>
                  <a:pt x="2744885" y="10529222"/>
                </a:cubicBezTo>
                <a:cubicBezTo>
                  <a:pt x="4445994" y="11514742"/>
                  <a:pt x="6544389" y="11514742"/>
                  <a:pt x="8245499" y="10529222"/>
                </a:cubicBezTo>
                <a:cubicBezTo>
                  <a:pt x="9946609" y="9543701"/>
                  <a:pt x="10990384" y="7723318"/>
                  <a:pt x="10981592" y="5757371"/>
                </a:cubicBezTo>
                <a:cubicBezTo>
                  <a:pt x="10990384" y="3791424"/>
                  <a:pt x="9946609" y="1971041"/>
                  <a:pt x="8245499" y="985520"/>
                </a:cubicBezTo>
                <a:cubicBezTo>
                  <a:pt x="6544389" y="0"/>
                  <a:pt x="4445994" y="0"/>
                  <a:pt x="2744885" y="985520"/>
                </a:cubicBezTo>
                <a:cubicBezTo>
                  <a:pt x="1043775" y="1971041"/>
                  <a:pt x="0" y="3791424"/>
                  <a:pt x="8792" y="5757371"/>
                </a:cubicBezTo>
                <a:close/>
              </a:path>
            </a:pathLst>
          </a:custGeom>
          <a:solidFill>
            <a:srgbClr val="5595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3" name="Google Shape;93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5800" y="3878999"/>
            <a:ext cx="5410200" cy="1765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0800000">
            <a:off x="5553605" y="273942"/>
            <a:ext cx="2305374" cy="2505841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"/>
          <p:cNvSpPr txBox="1"/>
          <p:nvPr/>
        </p:nvSpPr>
        <p:spPr>
          <a:xfrm>
            <a:off x="685800" y="5606191"/>
            <a:ext cx="6507505" cy="369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33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Inspiring students to do more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0"/>
          <p:cNvSpPr/>
          <p:nvPr/>
        </p:nvSpPr>
        <p:spPr>
          <a:xfrm>
            <a:off x="1" y="0"/>
            <a:ext cx="3494711" cy="6858000"/>
          </a:xfrm>
          <a:prstGeom prst="rect">
            <a:avLst/>
          </a:prstGeom>
          <a:solidFill>
            <a:srgbClr val="5595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0"/>
          <p:cNvSpPr txBox="1"/>
          <p:nvPr/>
        </p:nvSpPr>
        <p:spPr>
          <a:xfrm>
            <a:off x="4525364" y="635000"/>
            <a:ext cx="6985000" cy="8592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4">
                <a:solidFill>
                  <a:srgbClr val="17161C"/>
                </a:solidFill>
                <a:latin typeface="Chivo"/>
                <a:ea typeface="Chivo"/>
                <a:cs typeface="Chivo"/>
                <a:sym typeface="Chivo"/>
              </a:rPr>
              <a:t>Works In-progress</a:t>
            </a:r>
            <a:endParaRPr/>
          </a:p>
        </p:txBody>
      </p:sp>
      <p:pic>
        <p:nvPicPr>
          <p:cNvPr id="215" name="Google Shape;21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685801" y="3183203"/>
            <a:ext cx="2063959" cy="1919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61701" cy="2253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685801" y="919180"/>
            <a:ext cx="2063959" cy="1919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506200" y="6172201"/>
            <a:ext cx="477889" cy="4897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9" name="Google Shape;219;p10"/>
          <p:cNvGrpSpPr/>
          <p:nvPr/>
        </p:nvGrpSpPr>
        <p:grpSpPr>
          <a:xfrm>
            <a:off x="4419600" y="2163421"/>
            <a:ext cx="2082800" cy="1600231"/>
            <a:chOff x="0" y="0"/>
            <a:chExt cx="2266553" cy="1819076"/>
          </a:xfrm>
        </p:grpSpPr>
        <p:pic>
          <p:nvPicPr>
            <p:cNvPr id="220" name="Google Shape;220;p1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78063" y="0"/>
              <a:ext cx="1910428" cy="12350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1" name="Google Shape;221;p10"/>
            <p:cNvSpPr txBox="1"/>
            <p:nvPr/>
          </p:nvSpPr>
          <p:spPr>
            <a:xfrm>
              <a:off x="0" y="1487139"/>
              <a:ext cx="2266553" cy="3319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81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33">
                  <a:solidFill>
                    <a:srgbClr val="000000"/>
                  </a:solidFill>
                  <a:latin typeface="Chivo"/>
                  <a:ea typeface="Chivo"/>
                  <a:cs typeface="Chivo"/>
                  <a:sym typeface="Chivo"/>
                </a:rPr>
                <a:t>Intercollegiate </a:t>
              </a:r>
              <a:endParaRPr/>
            </a:p>
            <a:p>
              <a:pPr indent="0" lvl="0" marL="0" marR="0" rtl="0" algn="ctr">
                <a:lnSpc>
                  <a:spcPct val="81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33">
                  <a:solidFill>
                    <a:srgbClr val="000000"/>
                  </a:solidFill>
                  <a:latin typeface="Chivo"/>
                  <a:ea typeface="Chivo"/>
                  <a:cs typeface="Chivo"/>
                  <a:sym typeface="Chivo"/>
                </a:rPr>
                <a:t>Discord</a:t>
              </a:r>
              <a:endParaRPr/>
            </a:p>
          </p:txBody>
        </p:sp>
      </p:grpSp>
      <p:pic>
        <p:nvPicPr>
          <p:cNvPr id="222" name="Google Shape;222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28001" y="2034699"/>
            <a:ext cx="2713123" cy="143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267200" y="4653028"/>
            <a:ext cx="2816353" cy="111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1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134662" y="4269079"/>
            <a:ext cx="2693969" cy="1667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1"/>
          <p:cNvSpPr txBox="1"/>
          <p:nvPr/>
        </p:nvSpPr>
        <p:spPr>
          <a:xfrm>
            <a:off x="4072254" y="679451"/>
            <a:ext cx="6368219" cy="8168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33">
                <a:solidFill>
                  <a:srgbClr val="17161C"/>
                </a:solidFill>
                <a:latin typeface="Avenir"/>
                <a:ea typeface="Avenir"/>
                <a:cs typeface="Avenir"/>
                <a:sym typeface="Avenir"/>
              </a:rPr>
              <a:t>Our Value</a:t>
            </a:r>
            <a:endParaRPr/>
          </a:p>
        </p:txBody>
      </p:sp>
      <p:sp>
        <p:nvSpPr>
          <p:cNvPr id="230" name="Google Shape;230;p11"/>
          <p:cNvSpPr txBox="1"/>
          <p:nvPr/>
        </p:nvSpPr>
        <p:spPr>
          <a:xfrm>
            <a:off x="4072254" y="2477543"/>
            <a:ext cx="6697346" cy="19028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7161C"/>
                </a:solidFill>
                <a:latin typeface="Avenir"/>
                <a:ea typeface="Avenir"/>
                <a:cs typeface="Avenir"/>
                <a:sym typeface="Avenir"/>
              </a:rPr>
              <a:t>We seek to make an impact through student-led innovation. Our </a:t>
            </a:r>
            <a:r>
              <a:rPr lang="en-US" sz="2000">
                <a:solidFill>
                  <a:srgbClr val="2D6CF8"/>
                </a:solidFill>
                <a:latin typeface="Avenir"/>
                <a:ea typeface="Avenir"/>
                <a:cs typeface="Avenir"/>
                <a:sym typeface="Avenir"/>
              </a:rPr>
              <a:t>value</a:t>
            </a:r>
            <a:r>
              <a:rPr lang="en-US" sz="2000">
                <a:solidFill>
                  <a:srgbClr val="17161C"/>
                </a:solidFill>
                <a:latin typeface="Avenir"/>
                <a:ea typeface="Avenir"/>
                <a:cs typeface="Avenir"/>
                <a:sym typeface="Avenir"/>
              </a:rPr>
              <a:t> lies within the success we have in helping students transition their ideation and implementing it into </a:t>
            </a:r>
            <a:r>
              <a:rPr lang="en-US" sz="2000">
                <a:solidFill>
                  <a:srgbClr val="2D6CF8"/>
                </a:solidFill>
                <a:latin typeface="Avenir"/>
                <a:ea typeface="Avenir"/>
                <a:cs typeface="Avenir"/>
                <a:sym typeface="Avenir"/>
              </a:rPr>
              <a:t>real-world impactful solutions</a:t>
            </a:r>
            <a:r>
              <a:rPr lang="en-US" sz="2000">
                <a:solidFill>
                  <a:srgbClr val="17161C"/>
                </a:solidFill>
                <a:latin typeface="Avenir"/>
                <a:ea typeface="Avenir"/>
                <a:cs typeface="Avenir"/>
                <a:sym typeface="Avenir"/>
              </a:rPr>
              <a:t> (i.e data visualizations, research briefs, policy proposals, etc.).</a:t>
            </a:r>
            <a:endParaRPr/>
          </a:p>
        </p:txBody>
      </p:sp>
      <p:sp>
        <p:nvSpPr>
          <p:cNvPr id="231" name="Google Shape;231;p11"/>
          <p:cNvSpPr/>
          <p:nvPr/>
        </p:nvSpPr>
        <p:spPr>
          <a:xfrm>
            <a:off x="0" y="0"/>
            <a:ext cx="341059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2" name="Google Shape;232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685801" y="919180"/>
            <a:ext cx="2063959" cy="1919482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11"/>
          <p:cNvSpPr/>
          <p:nvPr/>
        </p:nvSpPr>
        <p:spPr>
          <a:xfrm rot="10800000">
            <a:off x="1484026" y="674273"/>
            <a:ext cx="467508" cy="489813"/>
          </a:xfrm>
          <a:custGeom>
            <a:rect b="b" l="l" r="r" t="t"/>
            <a:pathLst>
              <a:path extrusionOk="0" h="11514742" w="10990384">
                <a:moveTo>
                  <a:pt x="8792" y="5757371"/>
                </a:moveTo>
                <a:cubicBezTo>
                  <a:pt x="0" y="7723318"/>
                  <a:pt x="1043775" y="9543701"/>
                  <a:pt x="2744885" y="10529222"/>
                </a:cubicBezTo>
                <a:cubicBezTo>
                  <a:pt x="4445994" y="11514742"/>
                  <a:pt x="6544389" y="11514742"/>
                  <a:pt x="8245499" y="10529222"/>
                </a:cubicBezTo>
                <a:cubicBezTo>
                  <a:pt x="9946609" y="9543701"/>
                  <a:pt x="10990384" y="7723318"/>
                  <a:pt x="10981592" y="5757371"/>
                </a:cubicBezTo>
                <a:cubicBezTo>
                  <a:pt x="10990384" y="3791424"/>
                  <a:pt x="9946609" y="1971041"/>
                  <a:pt x="8245499" y="985520"/>
                </a:cubicBezTo>
                <a:cubicBezTo>
                  <a:pt x="6544389" y="0"/>
                  <a:pt x="4445994" y="0"/>
                  <a:pt x="2744885" y="985520"/>
                </a:cubicBezTo>
                <a:cubicBezTo>
                  <a:pt x="1043775" y="1971041"/>
                  <a:pt x="0" y="3791424"/>
                  <a:pt x="8792" y="5757371"/>
                </a:cubicBezTo>
                <a:close/>
              </a:path>
            </a:pathLst>
          </a:custGeom>
          <a:solidFill>
            <a:srgbClr val="33D4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4" name="Google Shape;234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6930" y="4604963"/>
            <a:ext cx="1261701" cy="2253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685801" y="3183203"/>
            <a:ext cx="2063959" cy="1919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334794" y="702160"/>
            <a:ext cx="171406" cy="251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07911" y="6172201"/>
            <a:ext cx="477889" cy="489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654894" y="6324601"/>
            <a:ext cx="329195" cy="337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2"/>
          <p:cNvSpPr/>
          <p:nvPr/>
        </p:nvSpPr>
        <p:spPr>
          <a:xfrm>
            <a:off x="685800" y="1830728"/>
            <a:ext cx="1369521" cy="1369515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2"/>
          <p:cNvSpPr/>
          <p:nvPr/>
        </p:nvSpPr>
        <p:spPr>
          <a:xfrm>
            <a:off x="2384605" y="1830728"/>
            <a:ext cx="1369521" cy="1369515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2"/>
          <p:cNvSpPr/>
          <p:nvPr/>
        </p:nvSpPr>
        <p:spPr>
          <a:xfrm>
            <a:off x="4116238" y="1830728"/>
            <a:ext cx="1369521" cy="1369515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6" name="Google Shape;246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0800000">
            <a:off x="10930300" y="0"/>
            <a:ext cx="1261701" cy="2253037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2"/>
          <p:cNvSpPr/>
          <p:nvPr/>
        </p:nvSpPr>
        <p:spPr>
          <a:xfrm>
            <a:off x="6795671" y="3998608"/>
            <a:ext cx="1346963" cy="1346958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12"/>
          <p:cNvSpPr/>
          <p:nvPr/>
        </p:nvSpPr>
        <p:spPr>
          <a:xfrm>
            <a:off x="8476545" y="3998608"/>
            <a:ext cx="1346963" cy="1346958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2"/>
          <p:cNvSpPr/>
          <p:nvPr/>
        </p:nvSpPr>
        <p:spPr>
          <a:xfrm>
            <a:off x="10159237" y="4011284"/>
            <a:ext cx="1346963" cy="1346958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-33184" l="0" r="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2"/>
          <p:cNvSpPr/>
          <p:nvPr/>
        </p:nvSpPr>
        <p:spPr>
          <a:xfrm>
            <a:off x="5117213" y="3998608"/>
            <a:ext cx="1346963" cy="1346958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-58393" r="0" t="-58393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1" name="Google Shape;251;p1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 rot="-5400000">
            <a:off x="495668" y="5100631"/>
            <a:ext cx="1261701" cy="2253037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12"/>
          <p:cNvSpPr txBox="1"/>
          <p:nvPr/>
        </p:nvSpPr>
        <p:spPr>
          <a:xfrm>
            <a:off x="685800" y="668204"/>
            <a:ext cx="6295494" cy="8207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34">
                <a:solidFill>
                  <a:srgbClr val="17161C"/>
                </a:solidFill>
                <a:latin typeface="Avenir"/>
                <a:ea typeface="Avenir"/>
                <a:cs typeface="Avenir"/>
                <a:sym typeface="Avenir"/>
              </a:rPr>
              <a:t>Board of Directors</a:t>
            </a:r>
            <a:endParaRPr/>
          </a:p>
        </p:txBody>
      </p:sp>
      <p:grpSp>
        <p:nvGrpSpPr>
          <p:cNvPr id="253" name="Google Shape;253;p12"/>
          <p:cNvGrpSpPr/>
          <p:nvPr/>
        </p:nvGrpSpPr>
        <p:grpSpPr>
          <a:xfrm>
            <a:off x="800207" y="3344593"/>
            <a:ext cx="1140707" cy="489007"/>
            <a:chOff x="0" y="-9525"/>
            <a:chExt cx="2281414" cy="978013"/>
          </a:xfrm>
        </p:grpSpPr>
        <p:sp>
          <p:nvSpPr>
            <p:cNvPr id="254" name="Google Shape;254;p12"/>
            <p:cNvSpPr txBox="1"/>
            <p:nvPr/>
          </p:nvSpPr>
          <p:spPr>
            <a:xfrm>
              <a:off x="0" y="-9525"/>
              <a:ext cx="2281414" cy="4325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99">
                  <a:solidFill>
                    <a:srgbClr val="17161C"/>
                  </a:solidFill>
                  <a:latin typeface="Avenir"/>
                  <a:ea typeface="Avenir"/>
                  <a:cs typeface="Avenir"/>
                  <a:sym typeface="Avenir"/>
                </a:rPr>
                <a:t>Lucas Chu</a:t>
              </a:r>
              <a:endParaRPr/>
            </a:p>
          </p:txBody>
        </p:sp>
        <p:sp>
          <p:nvSpPr>
            <p:cNvPr id="255" name="Google Shape;255;p12"/>
            <p:cNvSpPr txBox="1"/>
            <p:nvPr/>
          </p:nvSpPr>
          <p:spPr>
            <a:xfrm>
              <a:off x="0" y="608390"/>
              <a:ext cx="2281414" cy="3600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2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7">
                  <a:solidFill>
                    <a:srgbClr val="17161C"/>
                  </a:solidFill>
                  <a:latin typeface="Chivo"/>
                  <a:ea typeface="Chivo"/>
                  <a:cs typeface="Chivo"/>
                  <a:sym typeface="Chivo"/>
                </a:rPr>
                <a:t>CEO</a:t>
              </a:r>
              <a:endParaRPr/>
            </a:p>
          </p:txBody>
        </p:sp>
      </p:grpSp>
      <p:grpSp>
        <p:nvGrpSpPr>
          <p:cNvPr id="256" name="Google Shape;256;p12"/>
          <p:cNvGrpSpPr/>
          <p:nvPr/>
        </p:nvGrpSpPr>
        <p:grpSpPr>
          <a:xfrm>
            <a:off x="2459018" y="3355766"/>
            <a:ext cx="1220695" cy="489007"/>
            <a:chOff x="0" y="-9525"/>
            <a:chExt cx="2441390" cy="978013"/>
          </a:xfrm>
        </p:grpSpPr>
        <p:sp>
          <p:nvSpPr>
            <p:cNvPr id="257" name="Google Shape;257;p12"/>
            <p:cNvSpPr txBox="1"/>
            <p:nvPr/>
          </p:nvSpPr>
          <p:spPr>
            <a:xfrm>
              <a:off x="0" y="-9525"/>
              <a:ext cx="2441390" cy="4325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99">
                  <a:solidFill>
                    <a:srgbClr val="17161C"/>
                  </a:solidFill>
                  <a:latin typeface="Avenir"/>
                  <a:ea typeface="Avenir"/>
                  <a:cs typeface="Avenir"/>
                  <a:sym typeface="Avenir"/>
                </a:rPr>
                <a:t>Scott Blender</a:t>
              </a:r>
              <a:endParaRPr/>
            </a:p>
          </p:txBody>
        </p:sp>
        <p:sp>
          <p:nvSpPr>
            <p:cNvPr id="258" name="Google Shape;258;p12"/>
            <p:cNvSpPr txBox="1"/>
            <p:nvPr/>
          </p:nvSpPr>
          <p:spPr>
            <a:xfrm>
              <a:off x="0" y="608390"/>
              <a:ext cx="2441390" cy="3600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2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7">
                  <a:solidFill>
                    <a:srgbClr val="17161C"/>
                  </a:solidFill>
                  <a:latin typeface="Chivo"/>
                  <a:ea typeface="Chivo"/>
                  <a:cs typeface="Chivo"/>
                  <a:sym typeface="Chivo"/>
                </a:rPr>
                <a:t>COO</a:t>
              </a:r>
              <a:endParaRPr/>
            </a:p>
          </p:txBody>
        </p:sp>
      </p:grpSp>
      <p:grpSp>
        <p:nvGrpSpPr>
          <p:cNvPr id="259" name="Google Shape;259;p12"/>
          <p:cNvGrpSpPr/>
          <p:nvPr/>
        </p:nvGrpSpPr>
        <p:grpSpPr>
          <a:xfrm>
            <a:off x="4230645" y="3355766"/>
            <a:ext cx="1140707" cy="489007"/>
            <a:chOff x="0" y="-9525"/>
            <a:chExt cx="2281414" cy="978013"/>
          </a:xfrm>
        </p:grpSpPr>
        <p:sp>
          <p:nvSpPr>
            <p:cNvPr id="260" name="Google Shape;260;p12"/>
            <p:cNvSpPr txBox="1"/>
            <p:nvPr/>
          </p:nvSpPr>
          <p:spPr>
            <a:xfrm>
              <a:off x="0" y="-9525"/>
              <a:ext cx="2281414" cy="4325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99">
                  <a:solidFill>
                    <a:srgbClr val="17161C"/>
                  </a:solidFill>
                  <a:latin typeface="Avenir"/>
                  <a:ea typeface="Avenir"/>
                  <a:cs typeface="Avenir"/>
                  <a:sym typeface="Avenir"/>
                </a:rPr>
                <a:t>Zia Baig</a:t>
              </a:r>
              <a:endParaRPr sz="1399">
                <a:solidFill>
                  <a:srgbClr val="17161C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61" name="Google Shape;261;p12"/>
            <p:cNvSpPr txBox="1"/>
            <p:nvPr/>
          </p:nvSpPr>
          <p:spPr>
            <a:xfrm>
              <a:off x="0" y="608390"/>
              <a:ext cx="2281414" cy="3600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2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7">
                  <a:solidFill>
                    <a:srgbClr val="17161C"/>
                  </a:solidFill>
                  <a:latin typeface="Chivo"/>
                  <a:ea typeface="Chivo"/>
                  <a:cs typeface="Chivo"/>
                  <a:sym typeface="Chivo"/>
                </a:rPr>
                <a:t>CFO</a:t>
              </a:r>
              <a:endParaRPr/>
            </a:p>
          </p:txBody>
        </p:sp>
      </p:grpSp>
      <p:grpSp>
        <p:nvGrpSpPr>
          <p:cNvPr id="262" name="Google Shape;262;p12"/>
          <p:cNvGrpSpPr/>
          <p:nvPr/>
        </p:nvGrpSpPr>
        <p:grpSpPr>
          <a:xfrm>
            <a:off x="6930498" y="5520886"/>
            <a:ext cx="1077309" cy="658785"/>
            <a:chOff x="0" y="-9525"/>
            <a:chExt cx="2154617" cy="1317572"/>
          </a:xfrm>
        </p:grpSpPr>
        <p:sp>
          <p:nvSpPr>
            <p:cNvPr id="263" name="Google Shape;263;p12"/>
            <p:cNvSpPr txBox="1"/>
            <p:nvPr/>
          </p:nvSpPr>
          <p:spPr>
            <a:xfrm>
              <a:off x="0" y="-9525"/>
              <a:ext cx="2154617" cy="4325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99">
                  <a:solidFill>
                    <a:srgbClr val="17161C"/>
                  </a:solidFill>
                  <a:latin typeface="Avenir"/>
                  <a:ea typeface="Avenir"/>
                  <a:cs typeface="Avenir"/>
                  <a:sym typeface="Avenir"/>
                </a:rPr>
                <a:t>Serene Feng</a:t>
              </a:r>
              <a:endParaRPr/>
            </a:p>
          </p:txBody>
        </p:sp>
        <p:sp>
          <p:nvSpPr>
            <p:cNvPr id="264" name="Google Shape;264;p12"/>
            <p:cNvSpPr txBox="1"/>
            <p:nvPr/>
          </p:nvSpPr>
          <p:spPr>
            <a:xfrm>
              <a:off x="0" y="612086"/>
              <a:ext cx="2154617" cy="6959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1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97">
                  <a:solidFill>
                    <a:srgbClr val="17161C"/>
                  </a:solidFill>
                  <a:latin typeface="Chivo"/>
                  <a:ea typeface="Chivo"/>
                  <a:cs typeface="Chivo"/>
                  <a:sym typeface="Chivo"/>
                </a:rPr>
                <a:t>1st Vice President of the Board</a:t>
              </a:r>
              <a:endParaRPr/>
            </a:p>
          </p:txBody>
        </p:sp>
      </p:grpSp>
      <p:sp>
        <p:nvSpPr>
          <p:cNvPr id="265" name="Google Shape;265;p12"/>
          <p:cNvSpPr txBox="1"/>
          <p:nvPr/>
        </p:nvSpPr>
        <p:spPr>
          <a:xfrm>
            <a:off x="8355338" y="5519299"/>
            <a:ext cx="1574079" cy="2162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>
                <a:solidFill>
                  <a:srgbClr val="17161C"/>
                </a:solidFill>
                <a:latin typeface="Avenir"/>
                <a:ea typeface="Avenir"/>
                <a:cs typeface="Avenir"/>
                <a:sym typeface="Avenir"/>
              </a:rPr>
              <a:t>Srikripa Krishnan</a:t>
            </a:r>
            <a:endParaRPr/>
          </a:p>
        </p:txBody>
      </p:sp>
      <p:sp>
        <p:nvSpPr>
          <p:cNvPr id="266" name="Google Shape;266;p12"/>
          <p:cNvSpPr txBox="1"/>
          <p:nvPr/>
        </p:nvSpPr>
        <p:spPr>
          <a:xfrm>
            <a:off x="8523609" y="5826929"/>
            <a:ext cx="1237537" cy="347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1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97">
                <a:solidFill>
                  <a:srgbClr val="17161C"/>
                </a:solidFill>
                <a:latin typeface="Chivo"/>
                <a:ea typeface="Chivo"/>
                <a:cs typeface="Chivo"/>
                <a:sym typeface="Chivo"/>
              </a:rPr>
              <a:t>2nd Vice President of the Board</a:t>
            </a:r>
            <a:endParaRPr/>
          </a:p>
        </p:txBody>
      </p:sp>
      <p:grpSp>
        <p:nvGrpSpPr>
          <p:cNvPr id="267" name="Google Shape;267;p12"/>
          <p:cNvGrpSpPr/>
          <p:nvPr/>
        </p:nvGrpSpPr>
        <p:grpSpPr>
          <a:xfrm>
            <a:off x="10199176" y="5520886"/>
            <a:ext cx="1267085" cy="658785"/>
            <a:chOff x="0" y="-9525"/>
            <a:chExt cx="2534171" cy="1317572"/>
          </a:xfrm>
        </p:grpSpPr>
        <p:sp>
          <p:nvSpPr>
            <p:cNvPr id="268" name="Google Shape;268;p12"/>
            <p:cNvSpPr txBox="1"/>
            <p:nvPr/>
          </p:nvSpPr>
          <p:spPr>
            <a:xfrm>
              <a:off x="0" y="-9525"/>
              <a:ext cx="2534171" cy="4325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99">
                  <a:solidFill>
                    <a:srgbClr val="17161C"/>
                  </a:solidFill>
                  <a:latin typeface="Avenir"/>
                  <a:ea typeface="Avenir"/>
                  <a:cs typeface="Avenir"/>
                  <a:sym typeface="Avenir"/>
                </a:rPr>
                <a:t>Winni Zheng</a:t>
              </a:r>
              <a:endParaRPr/>
            </a:p>
          </p:txBody>
        </p:sp>
        <p:sp>
          <p:nvSpPr>
            <p:cNvPr id="269" name="Google Shape;269;p12"/>
            <p:cNvSpPr txBox="1"/>
            <p:nvPr/>
          </p:nvSpPr>
          <p:spPr>
            <a:xfrm>
              <a:off x="0" y="612086"/>
              <a:ext cx="2534171" cy="6959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1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97">
                  <a:solidFill>
                    <a:srgbClr val="17161C"/>
                  </a:solidFill>
                  <a:latin typeface="Chivo"/>
                  <a:ea typeface="Chivo"/>
                  <a:cs typeface="Chivo"/>
                  <a:sym typeface="Chivo"/>
                </a:rPr>
                <a:t>Board of Directors Member</a:t>
              </a:r>
              <a:endParaRPr/>
            </a:p>
          </p:txBody>
        </p:sp>
      </p:grpSp>
      <p:sp>
        <p:nvSpPr>
          <p:cNvPr id="270" name="Google Shape;270;p12"/>
          <p:cNvSpPr txBox="1"/>
          <p:nvPr/>
        </p:nvSpPr>
        <p:spPr>
          <a:xfrm>
            <a:off x="5117213" y="5519299"/>
            <a:ext cx="1333075" cy="2162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>
                <a:solidFill>
                  <a:srgbClr val="17161C"/>
                </a:solidFill>
                <a:latin typeface="Avenir"/>
                <a:ea typeface="Avenir"/>
                <a:cs typeface="Avenir"/>
                <a:sym typeface="Avenir"/>
              </a:rPr>
              <a:t>Marco Antonio</a:t>
            </a:r>
            <a:endParaRPr/>
          </a:p>
        </p:txBody>
      </p:sp>
      <p:sp>
        <p:nvSpPr>
          <p:cNvPr id="271" name="Google Shape;271;p12"/>
          <p:cNvSpPr txBox="1"/>
          <p:nvPr/>
        </p:nvSpPr>
        <p:spPr>
          <a:xfrm>
            <a:off x="5117213" y="5826929"/>
            <a:ext cx="1333075" cy="168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1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97">
                <a:solidFill>
                  <a:srgbClr val="17161C"/>
                </a:solidFill>
                <a:latin typeface="Chivo"/>
                <a:ea typeface="Chivo"/>
                <a:cs typeface="Chivo"/>
                <a:sym typeface="Chivo"/>
              </a:rPr>
              <a:t>President of the Board</a:t>
            </a:r>
            <a:endParaRPr/>
          </a:p>
        </p:txBody>
      </p:sp>
      <p:pic>
        <p:nvPicPr>
          <p:cNvPr id="272" name="Google Shape;272;p1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1654894" y="6324601"/>
            <a:ext cx="329195" cy="337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/>
          <p:nvPr/>
        </p:nvSpPr>
        <p:spPr>
          <a:xfrm>
            <a:off x="0" y="0"/>
            <a:ext cx="8638405" cy="6858000"/>
          </a:xfrm>
          <a:prstGeom prst="rect">
            <a:avLst/>
          </a:prstGeom>
          <a:solidFill>
            <a:srgbClr val="17161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3"/>
          <p:cNvSpPr txBox="1"/>
          <p:nvPr/>
        </p:nvSpPr>
        <p:spPr>
          <a:xfrm>
            <a:off x="685800" y="679451"/>
            <a:ext cx="7293985" cy="8168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33">
                <a:solidFill>
                  <a:srgbClr val="F7F4FA"/>
                </a:solidFill>
                <a:latin typeface="Avenir"/>
                <a:ea typeface="Avenir"/>
                <a:cs typeface="Avenir"/>
                <a:sym typeface="Avenir"/>
              </a:rPr>
              <a:t>Learn More &amp; Join Us</a:t>
            </a:r>
            <a:endParaRPr/>
          </a:p>
        </p:txBody>
      </p:sp>
      <p:sp>
        <p:nvSpPr>
          <p:cNvPr id="279" name="Google Shape;279;p13"/>
          <p:cNvSpPr txBox="1"/>
          <p:nvPr/>
        </p:nvSpPr>
        <p:spPr>
          <a:xfrm>
            <a:off x="685800" y="1816361"/>
            <a:ext cx="6608186" cy="1987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01517" lvl="1" marL="403033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Clr>
                <a:srgbClr val="F7F4FA"/>
              </a:buClr>
              <a:buSzPts val="1866"/>
              <a:buFont typeface="Arial"/>
              <a:buChar char="•"/>
            </a:pPr>
            <a:r>
              <a:rPr b="0" i="0" lang="en-US" sz="1866" u="none" cap="none" strike="noStrike">
                <a:solidFill>
                  <a:srgbClr val="F7F4FA"/>
                </a:solidFill>
                <a:latin typeface="Avenir"/>
                <a:ea typeface="Avenir"/>
                <a:cs typeface="Avenir"/>
                <a:sym typeface="Avenir"/>
              </a:rPr>
              <a:t>Visit our website at </a:t>
            </a:r>
            <a:r>
              <a:rPr b="0" i="0" lang="en-US" sz="1866" u="none" cap="none" strike="noStrike">
                <a:solidFill>
                  <a:srgbClr val="1FE5C4"/>
                </a:solidFill>
                <a:latin typeface="Avenir"/>
                <a:ea typeface="Avenir"/>
                <a:cs typeface="Avenir"/>
                <a:sym typeface="Avenir"/>
              </a:rPr>
              <a:t>https://projects.iq.harvard.edu/erevna</a:t>
            </a:r>
            <a:r>
              <a:rPr b="0" i="0" lang="en-US" sz="1866" u="none" cap="none" strike="noStrike">
                <a:solidFill>
                  <a:srgbClr val="FFFFF3"/>
                </a:solidFill>
                <a:latin typeface="Avenir"/>
                <a:ea typeface="Avenir"/>
                <a:cs typeface="Avenir"/>
                <a:sym typeface="Avenir"/>
              </a:rPr>
              <a:t>.</a:t>
            </a:r>
            <a:endParaRPr/>
          </a:p>
          <a:p>
            <a:pPr indent="0" lvl="1" marL="201517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6" u="none" cap="none" strike="noStrike">
              <a:solidFill>
                <a:srgbClr val="FFFFF3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01517" lvl="1" marL="403033" marR="0" rtl="0" algn="l">
              <a:lnSpc>
                <a:spcPct val="139957"/>
              </a:lnSpc>
              <a:spcBef>
                <a:spcPts val="0"/>
              </a:spcBef>
              <a:spcAft>
                <a:spcPts val="0"/>
              </a:spcAft>
              <a:buClr>
                <a:srgbClr val="F7F4FA"/>
              </a:buClr>
              <a:buSzPts val="1866"/>
              <a:buFont typeface="Arial"/>
              <a:buChar char="•"/>
            </a:pPr>
            <a:r>
              <a:rPr b="0" i="0" lang="en-US" sz="1866" u="none" cap="none" strike="noStrike">
                <a:solidFill>
                  <a:srgbClr val="F7F4FA"/>
                </a:solidFill>
                <a:latin typeface="Avenir"/>
                <a:ea typeface="Avenir"/>
                <a:cs typeface="Avenir"/>
                <a:sym typeface="Avenir"/>
              </a:rPr>
              <a:t>Reach out to </a:t>
            </a:r>
            <a:r>
              <a:rPr b="0" i="0" lang="en-US" sz="1866" u="none" cap="none" strike="noStrike">
                <a:solidFill>
                  <a:srgbClr val="1FE5C4"/>
                </a:solidFill>
                <a:latin typeface="Avenir"/>
                <a:ea typeface="Avenir"/>
                <a:cs typeface="Avenir"/>
                <a:sym typeface="Avenir"/>
              </a:rPr>
              <a:t>info@understandcovid.org</a:t>
            </a:r>
            <a:r>
              <a:rPr b="0" i="0" lang="en-US" sz="1866" u="none" cap="none" strike="noStrike">
                <a:solidFill>
                  <a:srgbClr val="F7F4FA"/>
                </a:solidFill>
                <a:latin typeface="Avenir"/>
                <a:ea typeface="Avenir"/>
                <a:cs typeface="Avenir"/>
                <a:sym typeface="Avenir"/>
              </a:rPr>
              <a:t> with</a:t>
            </a:r>
            <a:r>
              <a:rPr b="0" i="0" lang="en-US" sz="1867" u="none" cap="none" strike="noStrike">
                <a:solidFill>
                  <a:srgbClr val="F7F4FA"/>
                </a:solidFill>
                <a:latin typeface="Avenir"/>
                <a:ea typeface="Avenir"/>
                <a:cs typeface="Avenir"/>
                <a:sym typeface="Avenir"/>
              </a:rPr>
              <a:t> any further questions.</a:t>
            </a:r>
            <a:endParaRPr/>
          </a:p>
          <a:p>
            <a:pPr indent="-82962" lvl="1" marL="403033" marR="0" rtl="0" algn="l">
              <a:lnSpc>
                <a:spcPct val="1399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7F4FA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01517" lvl="1" marL="403033" marR="0" rtl="0" algn="l">
              <a:lnSpc>
                <a:spcPct val="139957"/>
              </a:lnSpc>
              <a:spcBef>
                <a:spcPts val="0"/>
              </a:spcBef>
              <a:spcAft>
                <a:spcPts val="0"/>
              </a:spcAft>
              <a:buClr>
                <a:srgbClr val="F7F4FA"/>
              </a:buClr>
              <a:buSzPts val="1867"/>
              <a:buFont typeface="Arial"/>
              <a:buChar char="•"/>
            </a:pPr>
            <a:r>
              <a:rPr b="0" i="0" lang="en-US" sz="1867" u="none" cap="none" strike="noStrike">
                <a:solidFill>
                  <a:srgbClr val="F7F4FA"/>
                </a:solidFill>
                <a:latin typeface="Avenir"/>
                <a:ea typeface="Avenir"/>
                <a:cs typeface="Avenir"/>
                <a:sym typeface="Avenir"/>
              </a:rPr>
              <a:t>We have openings!!</a:t>
            </a:r>
            <a:endParaRPr/>
          </a:p>
        </p:txBody>
      </p:sp>
      <p:pic>
        <p:nvPicPr>
          <p:cNvPr id="280" name="Google Shape;28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495668" y="5100631"/>
            <a:ext cx="1261701" cy="2253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30300" y="0"/>
            <a:ext cx="1261701" cy="2253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42241" y="1734330"/>
            <a:ext cx="2063959" cy="1919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42241" y="4087144"/>
            <a:ext cx="2063959" cy="1919482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13"/>
          <p:cNvSpPr/>
          <p:nvPr/>
        </p:nvSpPr>
        <p:spPr>
          <a:xfrm>
            <a:off x="9771785" y="5693913"/>
            <a:ext cx="467508" cy="489813"/>
          </a:xfrm>
          <a:custGeom>
            <a:rect b="b" l="l" r="r" t="t"/>
            <a:pathLst>
              <a:path extrusionOk="0" h="11514742" w="10990384">
                <a:moveTo>
                  <a:pt x="8792" y="5757371"/>
                </a:moveTo>
                <a:cubicBezTo>
                  <a:pt x="0" y="7723318"/>
                  <a:pt x="1043775" y="9543701"/>
                  <a:pt x="2744885" y="10529222"/>
                </a:cubicBezTo>
                <a:cubicBezTo>
                  <a:pt x="4445994" y="11514742"/>
                  <a:pt x="6544389" y="11514742"/>
                  <a:pt x="8245499" y="10529222"/>
                </a:cubicBezTo>
                <a:cubicBezTo>
                  <a:pt x="9946609" y="9543701"/>
                  <a:pt x="10990384" y="7723318"/>
                  <a:pt x="10981592" y="5757371"/>
                </a:cubicBezTo>
                <a:cubicBezTo>
                  <a:pt x="10990384" y="3791424"/>
                  <a:pt x="9946609" y="1971041"/>
                  <a:pt x="8245499" y="985520"/>
                </a:cubicBezTo>
                <a:cubicBezTo>
                  <a:pt x="6544389" y="0"/>
                  <a:pt x="4445994" y="0"/>
                  <a:pt x="2744885" y="985520"/>
                </a:cubicBezTo>
                <a:cubicBezTo>
                  <a:pt x="1043775" y="1971041"/>
                  <a:pt x="0" y="3791424"/>
                  <a:pt x="8792" y="5757371"/>
                </a:cubicBezTo>
                <a:close/>
              </a:path>
            </a:pathLst>
          </a:custGeom>
          <a:solidFill>
            <a:srgbClr val="5595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5" name="Google Shape;285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42241" y="-618484"/>
            <a:ext cx="2063959" cy="1919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94560" y="4114800"/>
            <a:ext cx="2523744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/>
          <p:nvPr/>
        </p:nvSpPr>
        <p:spPr>
          <a:xfrm>
            <a:off x="24296" y="228600"/>
            <a:ext cx="5093130" cy="69810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1" name="Google Shape;10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14653" y="4523157"/>
            <a:ext cx="1455182" cy="1353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44666" y="1370846"/>
            <a:ext cx="1455182" cy="1353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14963" y="2099093"/>
            <a:ext cx="5342237" cy="310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654894" y="6324601"/>
            <a:ext cx="329195" cy="33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"/>
          <p:cNvSpPr txBox="1"/>
          <p:nvPr/>
        </p:nvSpPr>
        <p:spPr>
          <a:xfrm>
            <a:off x="492064" y="1239969"/>
            <a:ext cx="5337750" cy="8592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4">
                <a:solidFill>
                  <a:srgbClr val="17161C"/>
                </a:solidFill>
                <a:latin typeface="Avenir"/>
                <a:ea typeface="Avenir"/>
                <a:cs typeface="Avenir"/>
                <a:sym typeface="Avenir"/>
              </a:rPr>
              <a:t>Our Mission</a:t>
            </a:r>
            <a:endParaRPr/>
          </a:p>
        </p:txBody>
      </p:sp>
      <p:sp>
        <p:nvSpPr>
          <p:cNvPr id="106" name="Google Shape;106;p2"/>
          <p:cNvSpPr txBox="1"/>
          <p:nvPr/>
        </p:nvSpPr>
        <p:spPr>
          <a:xfrm>
            <a:off x="841794" y="2724165"/>
            <a:ext cx="3149600" cy="31684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0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17">
                <a:solidFill>
                  <a:srgbClr val="17161C"/>
                </a:solidFill>
                <a:latin typeface="Avenir"/>
                <a:ea typeface="Avenir"/>
                <a:cs typeface="Avenir"/>
                <a:sym typeface="Avenir"/>
              </a:rPr>
              <a:t>By connecting students around the world, we are </a:t>
            </a:r>
            <a:r>
              <a:rPr lang="en-US" sz="2317">
                <a:solidFill>
                  <a:srgbClr val="8296B0"/>
                </a:solidFill>
                <a:latin typeface="Avenir"/>
                <a:ea typeface="Avenir"/>
                <a:cs typeface="Avenir"/>
                <a:sym typeface="Avenir"/>
              </a:rPr>
              <a:t>unleashing potential </a:t>
            </a:r>
            <a:r>
              <a:rPr lang="en-US" sz="2317">
                <a:solidFill>
                  <a:srgbClr val="17161C"/>
                </a:solidFill>
                <a:latin typeface="Avenir"/>
                <a:ea typeface="Avenir"/>
                <a:cs typeface="Avenir"/>
                <a:sym typeface="Avenir"/>
              </a:rPr>
              <a:t>and </a:t>
            </a:r>
            <a:r>
              <a:rPr lang="en-US" sz="2317">
                <a:solidFill>
                  <a:srgbClr val="8296B0"/>
                </a:solidFill>
                <a:latin typeface="Avenir"/>
                <a:ea typeface="Avenir"/>
                <a:cs typeface="Avenir"/>
                <a:sym typeface="Avenir"/>
              </a:rPr>
              <a:t>creating a unique research environment</a:t>
            </a:r>
            <a:r>
              <a:rPr lang="en-US" sz="2317">
                <a:solidFill>
                  <a:srgbClr val="17161C"/>
                </a:solidFill>
                <a:latin typeface="Avenir"/>
                <a:ea typeface="Avenir"/>
                <a:cs typeface="Avenir"/>
                <a:sym typeface="Avenir"/>
              </a:rPr>
              <a:t> to foster new and innovative ideas.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4794" y="702160"/>
            <a:ext cx="171406" cy="251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3"/>
          <p:cNvPicPr preferRelativeResize="0"/>
          <p:nvPr/>
        </p:nvPicPr>
        <p:blipFill rotWithShape="1">
          <a:blip r:embed="rId4">
            <a:alphaModFix/>
          </a:blip>
          <a:srcRect b="0" l="0" r="0" t="16501"/>
          <a:stretch/>
        </p:blipFill>
        <p:spPr>
          <a:xfrm>
            <a:off x="1473200" y="2296330"/>
            <a:ext cx="9016105" cy="4196969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3"/>
          <p:cNvSpPr txBox="1"/>
          <p:nvPr/>
        </p:nvSpPr>
        <p:spPr>
          <a:xfrm>
            <a:off x="688286" y="525256"/>
            <a:ext cx="4454367" cy="8168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33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Who We Are</a:t>
            </a:r>
            <a:endParaRPr/>
          </a:p>
        </p:txBody>
      </p:sp>
      <p:sp>
        <p:nvSpPr>
          <p:cNvPr id="114" name="Google Shape;114;p3"/>
          <p:cNvSpPr txBox="1"/>
          <p:nvPr/>
        </p:nvSpPr>
        <p:spPr>
          <a:xfrm>
            <a:off x="688286" y="1474218"/>
            <a:ext cx="9471714" cy="3640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7161C"/>
                </a:solidFill>
                <a:latin typeface="Avenir"/>
                <a:ea typeface="Avenir"/>
                <a:cs typeface="Avenir"/>
                <a:sym typeface="Avenir"/>
              </a:rPr>
              <a:t>A </a:t>
            </a:r>
            <a:r>
              <a:rPr lang="en-US" sz="2000">
                <a:solidFill>
                  <a:srgbClr val="2D6CF8"/>
                </a:solidFill>
                <a:latin typeface="Avenir"/>
                <a:ea typeface="Avenir"/>
                <a:cs typeface="Avenir"/>
                <a:sym typeface="Avenir"/>
              </a:rPr>
              <a:t>wholesome</a:t>
            </a:r>
            <a:r>
              <a:rPr lang="en-US" sz="2000">
                <a:solidFill>
                  <a:srgbClr val="17161C"/>
                </a:solidFill>
                <a:latin typeface="Avenir"/>
                <a:ea typeface="Avenir"/>
                <a:cs typeface="Avenir"/>
                <a:sym typeface="Avenir"/>
              </a:rPr>
              <a:t> and </a:t>
            </a:r>
            <a:r>
              <a:rPr lang="en-US" sz="2000">
                <a:solidFill>
                  <a:srgbClr val="2D6CF8"/>
                </a:solidFill>
                <a:latin typeface="Avenir"/>
                <a:ea typeface="Avenir"/>
                <a:cs typeface="Avenir"/>
                <a:sym typeface="Avenir"/>
              </a:rPr>
              <a:t>inclusive</a:t>
            </a:r>
            <a:r>
              <a:rPr lang="en-US" sz="2000">
                <a:solidFill>
                  <a:srgbClr val="17161C"/>
                </a:solidFill>
                <a:latin typeface="Avenir"/>
                <a:ea typeface="Avenir"/>
                <a:cs typeface="Avenir"/>
                <a:sym typeface="Avenir"/>
              </a:rPr>
              <a:t> nonprofit of over 6,000 students across 20+ countries.</a:t>
            </a:r>
            <a:endParaRPr/>
          </a:p>
        </p:txBody>
      </p:sp>
      <p:pic>
        <p:nvPicPr>
          <p:cNvPr id="115" name="Google Shape;115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654894" y="6324601"/>
            <a:ext cx="329195" cy="337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"/>
          <p:cNvSpPr txBox="1"/>
          <p:nvPr/>
        </p:nvSpPr>
        <p:spPr>
          <a:xfrm>
            <a:off x="685800" y="679451"/>
            <a:ext cx="7558340" cy="8168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33">
                <a:solidFill>
                  <a:srgbClr val="17161C"/>
                </a:solidFill>
                <a:latin typeface="Avenir"/>
                <a:ea typeface="Avenir"/>
                <a:cs typeface="Avenir"/>
                <a:sym typeface="Avenir"/>
              </a:rPr>
              <a:t>How We Do It</a:t>
            </a:r>
            <a:endParaRPr/>
          </a:p>
        </p:txBody>
      </p:sp>
      <p:sp>
        <p:nvSpPr>
          <p:cNvPr id="122" name="Google Shape;122;p4"/>
          <p:cNvSpPr txBox="1"/>
          <p:nvPr/>
        </p:nvSpPr>
        <p:spPr>
          <a:xfrm>
            <a:off x="685800" y="1562077"/>
            <a:ext cx="6881217" cy="512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67">
                <a:solidFill>
                  <a:srgbClr val="17161C"/>
                </a:solidFill>
                <a:latin typeface="Avenir"/>
                <a:ea typeface="Avenir"/>
                <a:cs typeface="Avenir"/>
                <a:sym typeface="Avenir"/>
              </a:rPr>
              <a:t>We seek to inspire and help student innovators pursue their ideas through the following core parts to our organization:</a:t>
            </a:r>
            <a:endParaRPr/>
          </a:p>
        </p:txBody>
      </p:sp>
      <p:grpSp>
        <p:nvGrpSpPr>
          <p:cNvPr id="123" name="Google Shape;123;p4"/>
          <p:cNvGrpSpPr/>
          <p:nvPr/>
        </p:nvGrpSpPr>
        <p:grpSpPr>
          <a:xfrm>
            <a:off x="685209" y="2469222"/>
            <a:ext cx="738326" cy="773552"/>
            <a:chOff x="-1181" y="-36407"/>
            <a:chExt cx="1476652" cy="1547104"/>
          </a:xfrm>
        </p:grpSpPr>
        <p:sp>
          <p:nvSpPr>
            <p:cNvPr id="124" name="Google Shape;124;p4"/>
            <p:cNvSpPr/>
            <p:nvPr/>
          </p:nvSpPr>
          <p:spPr>
            <a:xfrm>
              <a:off x="-1181" y="-36407"/>
              <a:ext cx="1476652" cy="1547104"/>
            </a:xfrm>
            <a:custGeom>
              <a:rect b="b" l="l" r="r" t="t"/>
              <a:pathLst>
                <a:path extrusionOk="0" h="11514742" w="10990384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4" y="11514742"/>
                    <a:pt x="6544389" y="11514742"/>
                    <a:pt x="8245499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499" y="985520"/>
                  </a:cubicBezTo>
                  <a:cubicBezTo>
                    <a:pt x="6544389" y="0"/>
                    <a:pt x="4445994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5595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4"/>
            <p:cNvSpPr txBox="1"/>
            <p:nvPr/>
          </p:nvSpPr>
          <p:spPr>
            <a:xfrm>
              <a:off x="314104" y="375414"/>
              <a:ext cx="846086" cy="7195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88">
                  <a:solidFill>
                    <a:srgbClr val="F7F4FA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</p:grpSp>
      <p:grpSp>
        <p:nvGrpSpPr>
          <p:cNvPr id="126" name="Google Shape;126;p4"/>
          <p:cNvGrpSpPr/>
          <p:nvPr/>
        </p:nvGrpSpPr>
        <p:grpSpPr>
          <a:xfrm>
            <a:off x="685209" y="3849614"/>
            <a:ext cx="738326" cy="773552"/>
            <a:chOff x="-1181" y="-36407"/>
            <a:chExt cx="1476652" cy="1547104"/>
          </a:xfrm>
        </p:grpSpPr>
        <p:sp>
          <p:nvSpPr>
            <p:cNvPr id="127" name="Google Shape;127;p4"/>
            <p:cNvSpPr/>
            <p:nvPr/>
          </p:nvSpPr>
          <p:spPr>
            <a:xfrm>
              <a:off x="-1181" y="-36407"/>
              <a:ext cx="1476652" cy="1547104"/>
            </a:xfrm>
            <a:custGeom>
              <a:rect b="b" l="l" r="r" t="t"/>
              <a:pathLst>
                <a:path extrusionOk="0" h="11514742" w="10990384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4" y="11514742"/>
                    <a:pt x="6544389" y="11514742"/>
                    <a:pt x="8245499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499" y="985520"/>
                  </a:cubicBezTo>
                  <a:cubicBezTo>
                    <a:pt x="6544389" y="0"/>
                    <a:pt x="4445994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5595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4"/>
            <p:cNvSpPr txBox="1"/>
            <p:nvPr/>
          </p:nvSpPr>
          <p:spPr>
            <a:xfrm>
              <a:off x="314104" y="375414"/>
              <a:ext cx="846086" cy="7195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88">
                  <a:solidFill>
                    <a:srgbClr val="F7F4FA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/>
            </a:p>
          </p:txBody>
        </p:sp>
      </p:grpSp>
      <p:grpSp>
        <p:nvGrpSpPr>
          <p:cNvPr id="129" name="Google Shape;129;p4"/>
          <p:cNvGrpSpPr/>
          <p:nvPr/>
        </p:nvGrpSpPr>
        <p:grpSpPr>
          <a:xfrm>
            <a:off x="668832" y="5265806"/>
            <a:ext cx="754717" cy="790724"/>
            <a:chOff x="-1208" y="-37215"/>
            <a:chExt cx="1509433" cy="1581449"/>
          </a:xfrm>
        </p:grpSpPr>
        <p:sp>
          <p:nvSpPr>
            <p:cNvPr id="130" name="Google Shape;130;p4"/>
            <p:cNvSpPr/>
            <p:nvPr/>
          </p:nvSpPr>
          <p:spPr>
            <a:xfrm>
              <a:off x="-1208" y="-37215"/>
              <a:ext cx="1509433" cy="1581449"/>
            </a:xfrm>
            <a:custGeom>
              <a:rect b="b" l="l" r="r" t="t"/>
              <a:pathLst>
                <a:path extrusionOk="0" h="11514742" w="10990384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4" y="11514742"/>
                    <a:pt x="6544389" y="11514742"/>
                    <a:pt x="8245499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499" y="985520"/>
                  </a:cubicBezTo>
                  <a:cubicBezTo>
                    <a:pt x="6544389" y="0"/>
                    <a:pt x="4445994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5595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4"/>
            <p:cNvSpPr txBox="1"/>
            <p:nvPr/>
          </p:nvSpPr>
          <p:spPr>
            <a:xfrm>
              <a:off x="321076" y="383748"/>
              <a:ext cx="864868" cy="7437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9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41">
                  <a:solidFill>
                    <a:srgbClr val="F7F4FA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/>
            </a:p>
          </p:txBody>
        </p:sp>
      </p:grpSp>
      <p:sp>
        <p:nvSpPr>
          <p:cNvPr id="132" name="Google Shape;132;p4"/>
          <p:cNvSpPr txBox="1"/>
          <p:nvPr/>
        </p:nvSpPr>
        <p:spPr>
          <a:xfrm>
            <a:off x="1740312" y="2760732"/>
            <a:ext cx="6246401" cy="763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3">
                <a:solidFill>
                  <a:srgbClr val="17161C"/>
                </a:solidFill>
                <a:latin typeface="Avenir"/>
                <a:ea typeface="Avenir"/>
                <a:cs typeface="Avenir"/>
                <a:sym typeface="Avenir"/>
              </a:rPr>
              <a:t>We provide structure, passionate students in our network, and a collection of resources for students to pursue ideas, projects, or independent research studies.</a:t>
            </a:r>
            <a:endParaRPr/>
          </a:p>
        </p:txBody>
      </p:sp>
      <p:sp>
        <p:nvSpPr>
          <p:cNvPr id="133" name="Google Shape;133;p4"/>
          <p:cNvSpPr txBox="1"/>
          <p:nvPr/>
        </p:nvSpPr>
        <p:spPr>
          <a:xfrm>
            <a:off x="1729200" y="4079430"/>
            <a:ext cx="6246401" cy="10196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3">
                <a:solidFill>
                  <a:srgbClr val="17161C"/>
                </a:solidFill>
                <a:latin typeface="Avenir"/>
                <a:ea typeface="Avenir"/>
                <a:cs typeface="Avenir"/>
                <a:sym typeface="Avenir"/>
              </a:rPr>
              <a:t>We focus on making research more equitable and accessible for students by providing them with opportunities to conduct independent research to discover solutions and connect with relevant academic organizations and faculty.</a:t>
            </a:r>
            <a:endParaRPr/>
          </a:p>
        </p:txBody>
      </p:sp>
      <p:sp>
        <p:nvSpPr>
          <p:cNvPr id="134" name="Google Shape;134;p4"/>
          <p:cNvSpPr txBox="1"/>
          <p:nvPr/>
        </p:nvSpPr>
        <p:spPr>
          <a:xfrm>
            <a:off x="1740312" y="5570164"/>
            <a:ext cx="6235289" cy="763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3">
                <a:solidFill>
                  <a:srgbClr val="17161C"/>
                </a:solidFill>
                <a:latin typeface="Avenir"/>
                <a:ea typeface="Avenir"/>
                <a:cs typeface="Avenir"/>
                <a:sym typeface="Avenir"/>
              </a:rPr>
              <a:t>We support projects and initiatives with connections, provide advice and assistance, and seek to ensure all of our work can see actionable results and implementation.</a:t>
            </a:r>
            <a:endParaRPr/>
          </a:p>
        </p:txBody>
      </p:sp>
      <p:pic>
        <p:nvPicPr>
          <p:cNvPr id="135" name="Google Shape;13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4794" y="702160"/>
            <a:ext cx="171406" cy="251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10930300" y="4604963"/>
            <a:ext cx="1261701" cy="2253037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4"/>
          <p:cNvSpPr txBox="1"/>
          <p:nvPr/>
        </p:nvSpPr>
        <p:spPr>
          <a:xfrm>
            <a:off x="1729199" y="2442976"/>
            <a:ext cx="1877601" cy="344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Incubation</a:t>
            </a:r>
            <a:endParaRPr/>
          </a:p>
        </p:txBody>
      </p:sp>
      <p:sp>
        <p:nvSpPr>
          <p:cNvPr id="138" name="Google Shape;138;p4"/>
          <p:cNvSpPr txBox="1"/>
          <p:nvPr/>
        </p:nvSpPr>
        <p:spPr>
          <a:xfrm>
            <a:off x="1729200" y="3749230"/>
            <a:ext cx="2063959" cy="344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Research</a:t>
            </a:r>
            <a:endParaRPr/>
          </a:p>
        </p:txBody>
      </p:sp>
      <p:sp>
        <p:nvSpPr>
          <p:cNvPr id="139" name="Google Shape;139;p4"/>
          <p:cNvSpPr txBox="1"/>
          <p:nvPr/>
        </p:nvSpPr>
        <p:spPr>
          <a:xfrm>
            <a:off x="1740311" y="5239964"/>
            <a:ext cx="1877784" cy="344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Community</a:t>
            </a:r>
            <a:endParaRPr/>
          </a:p>
        </p:txBody>
      </p:sp>
      <p:pic>
        <p:nvPicPr>
          <p:cNvPr id="140" name="Google Shape;140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42241" y="4046486"/>
            <a:ext cx="2063959" cy="1919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42241" y="1820041"/>
            <a:ext cx="2063959" cy="1919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654894" y="6324601"/>
            <a:ext cx="329195" cy="337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"/>
          <p:cNvSpPr/>
          <p:nvPr/>
        </p:nvSpPr>
        <p:spPr>
          <a:xfrm>
            <a:off x="0" y="342534"/>
            <a:ext cx="7799216" cy="68593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9" name="Google Shape;149;p5"/>
          <p:cNvPicPr preferRelativeResize="0"/>
          <p:nvPr/>
        </p:nvPicPr>
        <p:blipFill rotWithShape="1">
          <a:blip r:embed="rId3">
            <a:alphaModFix/>
          </a:blip>
          <a:srcRect b="833" l="0" r="832" t="2678"/>
          <a:stretch/>
        </p:blipFill>
        <p:spPr>
          <a:xfrm>
            <a:off x="5654047" y="1682813"/>
            <a:ext cx="1697851" cy="1649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60474" y="2026317"/>
            <a:ext cx="853625" cy="85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8527" y="3657471"/>
            <a:ext cx="2164723" cy="966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48262" y="3772219"/>
            <a:ext cx="1268705" cy="671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5"/>
          <p:cNvPicPr preferRelativeResize="0"/>
          <p:nvPr/>
        </p:nvPicPr>
        <p:blipFill rotWithShape="1">
          <a:blip r:embed="rId7">
            <a:alphaModFix/>
          </a:blip>
          <a:srcRect b="2863" l="8207" r="0" t="0"/>
          <a:stretch/>
        </p:blipFill>
        <p:spPr>
          <a:xfrm>
            <a:off x="817200" y="1991034"/>
            <a:ext cx="3103326" cy="8013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4" name="Google Shape;154;p5"/>
          <p:cNvGrpSpPr/>
          <p:nvPr/>
        </p:nvGrpSpPr>
        <p:grpSpPr>
          <a:xfrm>
            <a:off x="3655852" y="3600972"/>
            <a:ext cx="1133277" cy="1031085"/>
            <a:chOff x="0" y="0"/>
            <a:chExt cx="2266553" cy="2062170"/>
          </a:xfrm>
        </p:grpSpPr>
        <p:pic>
          <p:nvPicPr>
            <p:cNvPr id="155" name="Google Shape;155;p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78063" y="0"/>
              <a:ext cx="1910428" cy="12350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6" name="Google Shape;156;p5"/>
            <p:cNvSpPr txBox="1"/>
            <p:nvPr/>
          </p:nvSpPr>
          <p:spPr>
            <a:xfrm>
              <a:off x="0" y="1487140"/>
              <a:ext cx="2266553" cy="5750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00000"/>
                  </a:solidFill>
                  <a:latin typeface="Chivo"/>
                  <a:ea typeface="Chivo"/>
                  <a:cs typeface="Chivo"/>
                  <a:sym typeface="Chivo"/>
                </a:rPr>
                <a:t>Intercollegiate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00000"/>
                  </a:solidFill>
                  <a:latin typeface="Chivo"/>
                  <a:ea typeface="Chivo"/>
                  <a:cs typeface="Chivo"/>
                  <a:sym typeface="Chivo"/>
                </a:rPr>
                <a:t>Discord</a:t>
              </a:r>
              <a:endParaRPr/>
            </a:p>
          </p:txBody>
        </p:sp>
      </p:grpSp>
      <p:pic>
        <p:nvPicPr>
          <p:cNvPr id="157" name="Google Shape;157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389807" y="5255137"/>
            <a:ext cx="1162115" cy="903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207273" y="5552426"/>
            <a:ext cx="985468" cy="391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015925" y="5141157"/>
            <a:ext cx="1676275" cy="1037393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5"/>
          <p:cNvSpPr txBox="1"/>
          <p:nvPr/>
        </p:nvSpPr>
        <p:spPr>
          <a:xfrm>
            <a:off x="8402874" y="1394330"/>
            <a:ext cx="3103326" cy="48541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33">
                <a:latin typeface="Avenir"/>
                <a:ea typeface="Avenir"/>
                <a:cs typeface="Avenir"/>
                <a:sym typeface="Avenir"/>
              </a:rPr>
              <a:t>20+ </a:t>
            </a:r>
            <a:r>
              <a:rPr b="0" i="0" lang="en-US" sz="1333" u="none" cap="none" strike="noStrike">
                <a:latin typeface="Avenir"/>
                <a:ea typeface="Avenir"/>
                <a:cs typeface="Avenir"/>
                <a:sym typeface="Avenir"/>
              </a:rPr>
              <a:t>Harvard O</a:t>
            </a:r>
            <a:r>
              <a:rPr lang="en-US" sz="1333">
                <a:latin typeface="Avenir"/>
                <a:ea typeface="Avenir"/>
                <a:cs typeface="Avenir"/>
                <a:sym typeface="Avenir"/>
              </a:rPr>
              <a:t>rganizations, including</a:t>
            </a:r>
            <a:endParaRPr b="0" i="0" sz="1333" u="none" cap="none" strike="noStrike"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5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33">
                <a:latin typeface="Avenir"/>
                <a:ea typeface="Avenir"/>
                <a:cs typeface="Avenir"/>
                <a:sym typeface="Avenir"/>
              </a:rPr>
              <a:t>-</a:t>
            </a:r>
            <a:r>
              <a:rPr b="0" i="0" lang="en-US" sz="1333" u="none" cap="none" strike="noStrike">
                <a:latin typeface="Avenir"/>
                <a:ea typeface="Avenir"/>
                <a:cs typeface="Avenir"/>
                <a:sym typeface="Avenir"/>
              </a:rPr>
              <a:t>Center for Geographic Analysis</a:t>
            </a:r>
            <a:endParaRPr b="0" i="0" sz="1333" u="none" cap="none" strike="noStrike"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5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33">
                <a:latin typeface="Avenir"/>
                <a:ea typeface="Avenir"/>
                <a:cs typeface="Avenir"/>
                <a:sym typeface="Avenir"/>
              </a:rPr>
              <a:t>-</a:t>
            </a:r>
            <a:r>
              <a:rPr lang="en-US" sz="1333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Data Science Initiative </a:t>
            </a:r>
            <a:endParaRPr sz="1333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5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33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-Innovation Labs</a:t>
            </a:r>
            <a:endParaRPr sz="1333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5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33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-Voters Choose</a:t>
            </a:r>
            <a:endParaRPr sz="1333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5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33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-Edmond J. Safra Center for Ethics</a:t>
            </a:r>
            <a:endParaRPr sz="1333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5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33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5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33">
                <a:latin typeface="Avenir"/>
                <a:ea typeface="Avenir"/>
                <a:cs typeface="Avenir"/>
                <a:sym typeface="Avenir"/>
              </a:rPr>
              <a:t>20+ Non-profits, including</a:t>
            </a:r>
            <a:endParaRPr sz="1333"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5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33">
                <a:latin typeface="Avenir"/>
                <a:ea typeface="Avenir"/>
                <a:cs typeface="Avenir"/>
                <a:sym typeface="Avenir"/>
              </a:rPr>
              <a:t>-Mass General Hospital (S&amp;SI)</a:t>
            </a:r>
            <a:endParaRPr sz="1333"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5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33">
                <a:latin typeface="Avenir"/>
                <a:ea typeface="Avenir"/>
                <a:cs typeface="Avenir"/>
                <a:sym typeface="Avenir"/>
              </a:rPr>
              <a:t>-</a:t>
            </a:r>
            <a:r>
              <a:rPr b="0" i="0" lang="en-US" sz="1333" u="none" cap="none" strike="noStrike">
                <a:latin typeface="Avenir"/>
                <a:ea typeface="Avenir"/>
                <a:cs typeface="Avenir"/>
                <a:sym typeface="Avenir"/>
              </a:rPr>
              <a:t>SimplyNeuroscience</a:t>
            </a:r>
            <a:endParaRPr b="0" i="0" sz="1333" u="none" cap="none" strike="noStrike"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5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33">
                <a:latin typeface="Avenir"/>
                <a:ea typeface="Avenir"/>
                <a:cs typeface="Avenir"/>
                <a:sym typeface="Avenir"/>
              </a:rPr>
              <a:t>-</a:t>
            </a:r>
            <a:r>
              <a:rPr b="0" i="0" lang="en-US" sz="1333" u="none" cap="none" strike="noStrike">
                <a:latin typeface="Avenir"/>
                <a:ea typeface="Avenir"/>
                <a:cs typeface="Avenir"/>
                <a:sym typeface="Avenir"/>
              </a:rPr>
              <a:t>Dcyphr </a:t>
            </a:r>
            <a:endParaRPr b="0" i="0" sz="1333" u="none" cap="none" strike="noStrike"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5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33">
                <a:latin typeface="Avenir"/>
                <a:ea typeface="Avenir"/>
                <a:cs typeface="Avenir"/>
                <a:sym typeface="Avenir"/>
              </a:rPr>
              <a:t>-International Public Policy Association</a:t>
            </a:r>
            <a:endParaRPr sz="1333"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5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33">
                <a:latin typeface="Avenir"/>
                <a:ea typeface="Avenir"/>
                <a:cs typeface="Avenir"/>
                <a:sym typeface="Avenir"/>
              </a:rPr>
              <a:t>-the WHO</a:t>
            </a:r>
            <a:endParaRPr sz="1333"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5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33"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5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33">
                <a:latin typeface="Avenir"/>
                <a:ea typeface="Avenir"/>
                <a:cs typeface="Avenir"/>
                <a:sym typeface="Avenir"/>
              </a:rPr>
              <a:t>Governmental Institutions, like</a:t>
            </a:r>
            <a:endParaRPr sz="1333"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5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33">
                <a:latin typeface="Avenir"/>
                <a:ea typeface="Avenir"/>
                <a:cs typeface="Avenir"/>
                <a:sym typeface="Avenir"/>
              </a:rPr>
              <a:t>-Census Open Innovation Labs</a:t>
            </a:r>
            <a:endParaRPr sz="1333"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5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33">
                <a:latin typeface="Avenir"/>
                <a:ea typeface="Avenir"/>
                <a:cs typeface="Avenir"/>
                <a:sym typeface="Avenir"/>
              </a:rPr>
              <a:t>-Consulate General of Canada in Boston</a:t>
            </a:r>
            <a:endParaRPr sz="1333"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5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33">
              <a:latin typeface="Chivo"/>
              <a:ea typeface="Chivo"/>
              <a:cs typeface="Chivo"/>
              <a:sym typeface="Chivo"/>
            </a:endParaRPr>
          </a:p>
        </p:txBody>
      </p:sp>
      <p:sp>
        <p:nvSpPr>
          <p:cNvPr id="161" name="Google Shape;161;p5"/>
          <p:cNvSpPr txBox="1"/>
          <p:nvPr/>
        </p:nvSpPr>
        <p:spPr>
          <a:xfrm>
            <a:off x="8402874" y="584200"/>
            <a:ext cx="3103326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9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334">
                <a:solidFill>
                  <a:srgbClr val="388CF7"/>
                </a:solidFill>
                <a:latin typeface="Avenir"/>
                <a:ea typeface="Avenir"/>
                <a:cs typeface="Avenir"/>
                <a:sym typeface="Avenir"/>
              </a:rPr>
              <a:t>Partners</a:t>
            </a:r>
            <a:endParaRPr/>
          </a:p>
        </p:txBody>
      </p:sp>
      <p:sp>
        <p:nvSpPr>
          <p:cNvPr id="162" name="Google Shape;162;p5"/>
          <p:cNvSpPr txBox="1"/>
          <p:nvPr/>
        </p:nvSpPr>
        <p:spPr>
          <a:xfrm>
            <a:off x="685799" y="679450"/>
            <a:ext cx="5410201" cy="7014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974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34">
                <a:solidFill>
                  <a:srgbClr val="17161C"/>
                </a:solidFill>
                <a:latin typeface="Avenir"/>
                <a:ea typeface="Avenir"/>
                <a:cs typeface="Avenir"/>
                <a:sym typeface="Avenir"/>
              </a:rPr>
              <a:t>Our Initiatives</a:t>
            </a:r>
            <a:endParaRPr/>
          </a:p>
        </p:txBody>
      </p:sp>
      <p:pic>
        <p:nvPicPr>
          <p:cNvPr id="163" name="Google Shape;163;p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1654894" y="6324601"/>
            <a:ext cx="329195" cy="337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"/>
          <p:cNvSpPr/>
          <p:nvPr/>
        </p:nvSpPr>
        <p:spPr>
          <a:xfrm>
            <a:off x="1" y="0"/>
            <a:ext cx="3494711" cy="6858000"/>
          </a:xfrm>
          <a:prstGeom prst="rect">
            <a:avLst/>
          </a:prstGeom>
          <a:solidFill>
            <a:srgbClr val="5595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6"/>
          <p:cNvSpPr txBox="1"/>
          <p:nvPr/>
        </p:nvSpPr>
        <p:spPr>
          <a:xfrm>
            <a:off x="4038600" y="2815430"/>
            <a:ext cx="7467600" cy="37289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15911" lvl="1" marL="43182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D6CF8"/>
              </a:buClr>
              <a:buSzPts val="2000"/>
              <a:buFont typeface="Arial"/>
              <a:buChar char="•"/>
            </a:pPr>
            <a:r>
              <a:rPr b="1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200</a:t>
            </a:r>
            <a:r>
              <a:rPr b="0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+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 </a:t>
            </a:r>
            <a:r>
              <a:rPr b="0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active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 </a:t>
            </a:r>
            <a:r>
              <a:rPr b="0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members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 across various projects</a:t>
            </a:r>
            <a:endParaRPr/>
          </a:p>
          <a:p>
            <a:pPr indent="-215911" lvl="1" marL="43182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Coordinated the donation of </a:t>
            </a:r>
            <a:r>
              <a:rPr b="1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350k</a:t>
            </a:r>
            <a:r>
              <a:rPr b="0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+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 articles of PPE through SupplyCrate</a:t>
            </a:r>
            <a:endParaRPr b="0" i="0" sz="2000" u="none" cap="none" strike="noStrike">
              <a:solidFill>
                <a:srgbClr val="000000"/>
              </a:solidFill>
              <a:latin typeface="Chivo"/>
              <a:ea typeface="Chivo"/>
              <a:cs typeface="Chivo"/>
              <a:sym typeface="Chivo"/>
            </a:endParaRPr>
          </a:p>
          <a:p>
            <a:pPr indent="-215911" lvl="1" marL="43182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Featured on </a:t>
            </a:r>
            <a:r>
              <a:rPr b="0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NBC29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on our EPA Fact-Checking project</a:t>
            </a:r>
            <a:endParaRPr/>
          </a:p>
          <a:p>
            <a:pPr indent="-215911" lvl="1" marL="43182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Created visualizations to </a:t>
            </a:r>
            <a:r>
              <a:rPr b="0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inform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 NYC Borough Presidents and helped coordinate </a:t>
            </a:r>
            <a:r>
              <a:rPr b="0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$600k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 in PPE donations</a:t>
            </a:r>
            <a:endParaRPr/>
          </a:p>
          <a:p>
            <a:pPr indent="-215911" lvl="1" marL="43182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Presented research to government leaders from the </a:t>
            </a:r>
            <a:r>
              <a:rPr b="0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United Nations, European Union, and African Union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0000"/>
              </a:solidFill>
              <a:latin typeface="Chivo"/>
              <a:ea typeface="Chivo"/>
              <a:cs typeface="Chivo"/>
              <a:sym typeface="Chivo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0000"/>
              </a:solidFill>
              <a:latin typeface="Chivo"/>
              <a:ea typeface="Chivo"/>
              <a:cs typeface="Chivo"/>
              <a:sym typeface="Chivo"/>
            </a:endParaRPr>
          </a:p>
        </p:txBody>
      </p:sp>
      <p:pic>
        <p:nvPicPr>
          <p:cNvPr id="170" name="Google Shape;17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685801" y="3183203"/>
            <a:ext cx="2063959" cy="1919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61701" cy="2253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685801" y="919180"/>
            <a:ext cx="2063959" cy="1919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506200" y="6172201"/>
            <a:ext cx="477889" cy="489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6"/>
          <p:cNvPicPr preferRelativeResize="0"/>
          <p:nvPr/>
        </p:nvPicPr>
        <p:blipFill rotWithShape="1">
          <a:blip r:embed="rId6">
            <a:alphaModFix/>
          </a:blip>
          <a:srcRect b="2863" l="8207" r="0" t="0"/>
          <a:stretch/>
        </p:blipFill>
        <p:spPr>
          <a:xfrm>
            <a:off x="4288849" y="685800"/>
            <a:ext cx="5508721" cy="142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"/>
          <p:cNvSpPr/>
          <p:nvPr/>
        </p:nvSpPr>
        <p:spPr>
          <a:xfrm>
            <a:off x="1" y="0"/>
            <a:ext cx="3494711" cy="6858000"/>
          </a:xfrm>
          <a:prstGeom prst="rect">
            <a:avLst/>
          </a:prstGeom>
          <a:solidFill>
            <a:srgbClr val="5595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7"/>
          <p:cNvSpPr txBox="1"/>
          <p:nvPr/>
        </p:nvSpPr>
        <p:spPr>
          <a:xfrm>
            <a:off x="4038600" y="2908709"/>
            <a:ext cx="7467600" cy="33955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15911" lvl="1" marL="43182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D6CF8"/>
              </a:buClr>
              <a:buSzPts val="2000"/>
              <a:buFont typeface="Arial"/>
              <a:buChar char="•"/>
            </a:pPr>
            <a:r>
              <a:rPr b="1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1k</a:t>
            </a:r>
            <a:r>
              <a:rPr b="0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+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 </a:t>
            </a:r>
            <a:r>
              <a:rPr b="0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members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 learning more about data visualizations</a:t>
            </a:r>
            <a:endParaRPr/>
          </a:p>
          <a:p>
            <a:pPr indent="-215911" lvl="1" marL="43182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Built a data visualization learning course with </a:t>
            </a:r>
            <a:r>
              <a:rPr b="0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over 300 hundred students</a:t>
            </a:r>
            <a:endParaRPr/>
          </a:p>
          <a:p>
            <a:pPr indent="-215911" lvl="1" marL="43182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Hosted over 500 minutes of recorded content on </a:t>
            </a:r>
            <a:r>
              <a:rPr b="0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data visualization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from student leaders and experts</a:t>
            </a:r>
            <a:endParaRPr/>
          </a:p>
          <a:p>
            <a:pPr indent="-215911" lvl="1" marL="43182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D6CF8"/>
              </a:buClr>
              <a:buSzPts val="2000"/>
              <a:buFont typeface="Arial"/>
              <a:buChar char="•"/>
            </a:pPr>
            <a:r>
              <a:rPr b="1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Incubated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 various small projects in coordination with JOGL (Just One Giant Lab)</a:t>
            </a:r>
            <a:endParaRPr/>
          </a:p>
          <a:p>
            <a:pPr indent="-215911" lvl="1" marL="43182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Students completed literature views and presentations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0000"/>
              </a:solidFill>
              <a:latin typeface="Chivo"/>
              <a:ea typeface="Chivo"/>
              <a:cs typeface="Chivo"/>
              <a:sym typeface="Chivo"/>
            </a:endParaRPr>
          </a:p>
        </p:txBody>
      </p:sp>
      <p:pic>
        <p:nvPicPr>
          <p:cNvPr id="181" name="Google Shape;18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685801" y="3183203"/>
            <a:ext cx="2063959" cy="1919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61701" cy="2253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685801" y="919180"/>
            <a:ext cx="2063959" cy="1919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506200" y="6172201"/>
            <a:ext cx="477889" cy="489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360473" y="517511"/>
            <a:ext cx="1735527" cy="17355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"/>
          <p:cNvSpPr/>
          <p:nvPr/>
        </p:nvSpPr>
        <p:spPr>
          <a:xfrm>
            <a:off x="1" y="0"/>
            <a:ext cx="3494711" cy="6858000"/>
          </a:xfrm>
          <a:prstGeom prst="rect">
            <a:avLst/>
          </a:prstGeom>
          <a:solidFill>
            <a:srgbClr val="5595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8"/>
          <p:cNvSpPr txBox="1"/>
          <p:nvPr/>
        </p:nvSpPr>
        <p:spPr>
          <a:xfrm>
            <a:off x="4038600" y="2758011"/>
            <a:ext cx="7467600" cy="33955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15911" lvl="1" marL="43182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Regularly host </a:t>
            </a:r>
            <a:r>
              <a:rPr b="0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speaker sessions</a:t>
            </a:r>
            <a:endParaRPr/>
          </a:p>
          <a:p>
            <a:pPr indent="-215911" lvl="1" marL="43182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Previous featured speakers:</a:t>
            </a:r>
            <a:endParaRPr/>
          </a:p>
          <a:p>
            <a:pPr indent="-215911" lvl="2" marL="736637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Grant Sanderson, mathematics content creator with </a:t>
            </a:r>
            <a:r>
              <a:rPr b="0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over 100 million views</a:t>
            </a:r>
            <a:endParaRPr/>
          </a:p>
          <a:p>
            <a:pPr indent="-215911" lvl="2" marL="736637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Avi Schiffmann, informed over </a:t>
            </a:r>
            <a:r>
              <a:rPr b="0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1.5 billion people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with COVID-19 statistics</a:t>
            </a:r>
            <a:endParaRPr/>
          </a:p>
          <a:p>
            <a:pPr indent="-215911" lvl="2" marL="736637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Dr. Francesca Dominici, ranked in the top 1% of cited scientists in her field and covered by </a:t>
            </a:r>
            <a:r>
              <a:rPr b="0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CNN, BBC, NPR, and the New York Times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0000"/>
              </a:solidFill>
              <a:latin typeface="Chivo"/>
              <a:ea typeface="Chivo"/>
              <a:cs typeface="Chivo"/>
              <a:sym typeface="Chivo"/>
            </a:endParaRPr>
          </a:p>
        </p:txBody>
      </p:sp>
      <p:pic>
        <p:nvPicPr>
          <p:cNvPr id="193" name="Google Shape;19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685801" y="3183203"/>
            <a:ext cx="2063959" cy="1919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61701" cy="2253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685801" y="919180"/>
            <a:ext cx="2063959" cy="1919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506200" y="6172201"/>
            <a:ext cx="477889" cy="489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8"/>
          <p:cNvPicPr preferRelativeResize="0"/>
          <p:nvPr/>
        </p:nvPicPr>
        <p:blipFill rotWithShape="1">
          <a:blip r:embed="rId6">
            <a:alphaModFix/>
          </a:blip>
          <a:srcRect b="833" l="0" r="832" t="2678"/>
          <a:stretch/>
        </p:blipFill>
        <p:spPr>
          <a:xfrm>
            <a:off x="4130544" y="-90254"/>
            <a:ext cx="2930993" cy="28482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"/>
          <p:cNvSpPr/>
          <p:nvPr/>
        </p:nvSpPr>
        <p:spPr>
          <a:xfrm>
            <a:off x="1" y="0"/>
            <a:ext cx="3494711" cy="6858000"/>
          </a:xfrm>
          <a:prstGeom prst="rect">
            <a:avLst/>
          </a:prstGeom>
          <a:solidFill>
            <a:srgbClr val="5595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9"/>
          <p:cNvSpPr txBox="1"/>
          <p:nvPr/>
        </p:nvSpPr>
        <p:spPr>
          <a:xfrm>
            <a:off x="4038600" y="2815430"/>
            <a:ext cx="7467600" cy="30492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15911" lvl="1" marL="43182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D6CF8"/>
              </a:buClr>
              <a:buSzPts val="2000"/>
              <a:buFont typeface="Arial"/>
              <a:buChar char="•"/>
            </a:pPr>
            <a:r>
              <a:rPr b="1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700+ attendees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 at our first event and </a:t>
            </a:r>
            <a:r>
              <a:rPr b="1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$20,000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in prizes</a:t>
            </a:r>
            <a:endParaRPr/>
          </a:p>
          <a:p>
            <a:pPr indent="-215911" lvl="1" marL="43182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Solutions engineered based on </a:t>
            </a:r>
            <a:r>
              <a:rPr b="0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economic, political, sociocultural, and environmental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issues</a:t>
            </a:r>
            <a:endParaRPr/>
          </a:p>
          <a:p>
            <a:pPr indent="-215911" lvl="1" marL="43182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Partnered with organizations such as </a:t>
            </a:r>
            <a:r>
              <a:rPr b="0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Google Cloud, Discord, and Hack+</a:t>
            </a:r>
            <a:endParaRPr/>
          </a:p>
          <a:p>
            <a:pPr indent="-215911" lvl="1" marL="43182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Sponsored by </a:t>
            </a:r>
            <a:r>
              <a:rPr b="0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10+ different organizations</a:t>
            </a:r>
            <a:endParaRPr/>
          </a:p>
          <a:p>
            <a:pPr indent="-215911" lvl="1" marL="43182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Currently focused on starting a </a:t>
            </a:r>
            <a:r>
              <a:rPr b="0" i="0" lang="en-US" sz="2000" u="none" cap="none" strike="noStrike">
                <a:solidFill>
                  <a:srgbClr val="2D6CF8"/>
                </a:solidFill>
                <a:latin typeface="Chivo"/>
                <a:ea typeface="Chivo"/>
                <a:cs typeface="Chivo"/>
                <a:sym typeface="Chivo"/>
              </a:rPr>
              <a:t>seed fund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hivo"/>
                <a:ea typeface="Chivo"/>
                <a:cs typeface="Chivo"/>
                <a:sym typeface="Chivo"/>
              </a:rPr>
              <a:t>to support winning hackathon projects down the line</a:t>
            </a:r>
            <a:endParaRPr/>
          </a:p>
        </p:txBody>
      </p:sp>
      <p:pic>
        <p:nvPicPr>
          <p:cNvPr id="204" name="Google Shape;20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685801" y="3183203"/>
            <a:ext cx="2063959" cy="1919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61701" cy="2253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685801" y="919180"/>
            <a:ext cx="2063959" cy="1919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506200" y="6172201"/>
            <a:ext cx="477889" cy="489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190505" y="685800"/>
            <a:ext cx="3895683" cy="17402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2020-10-25T19:10:03Z</dcterms:created>
  <dc:creator>Antonio, Marco</dc:creator>
</cp:coreProperties>
</file>