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hiv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4Tp4kUrRhs266yCnTH6IwD/1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ivo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hiv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hivo-bold.fntdata"/><Relationship Id="rId6" Type="http://schemas.openxmlformats.org/officeDocument/2006/relationships/slide" Target="slides/slide2.xml"/><Relationship Id="rId18" Type="http://schemas.openxmlformats.org/officeDocument/2006/relationships/font" Target="fonts/Chiv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2" Type="http://schemas.openxmlformats.org/officeDocument/2006/relationships/image" Target="../media/image1.png"/><Relationship Id="rId9" Type="http://schemas.openxmlformats.org/officeDocument/2006/relationships/image" Target="../media/image21.jp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2" Type="http://schemas.openxmlformats.org/officeDocument/2006/relationships/image" Target="../media/image1.png"/><Relationship Id="rId9" Type="http://schemas.openxmlformats.org/officeDocument/2006/relationships/image" Target="../media/image17.jp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8509375" cy="6858000"/>
          </a:xfrm>
          <a:prstGeom prst="rect">
            <a:avLst/>
          </a:prstGeom>
          <a:solidFill>
            <a:srgbClr val="17161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0930300" y="4604963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2241" y="4046486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2241" y="1820041"/>
            <a:ext cx="2063959" cy="19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9324073" y="1575134"/>
            <a:ext cx="467508" cy="489813"/>
          </a:xfrm>
          <a:custGeom>
            <a:rect b="b" l="l" r="r" t="t"/>
            <a:pathLst>
              <a:path extrusionOk="0" h="11514742" w="10990384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55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3878999"/>
            <a:ext cx="5410200" cy="17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5553605" y="273942"/>
            <a:ext cx="2305374" cy="25058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85800" y="5606191"/>
            <a:ext cx="6507505" cy="36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Inspiring students to do more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1" y="0"/>
            <a:ext cx="3494711" cy="6858000"/>
          </a:xfrm>
          <a:prstGeom prst="rect">
            <a:avLst/>
          </a:prstGeom>
          <a:solidFill>
            <a:srgbClr val="5595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4525364" y="635000"/>
            <a:ext cx="6985000" cy="859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4">
                <a:solidFill>
                  <a:srgbClr val="17161C"/>
                </a:solidFill>
                <a:latin typeface="Chivo"/>
                <a:ea typeface="Chivo"/>
                <a:cs typeface="Chivo"/>
                <a:sym typeface="Chivo"/>
              </a:rPr>
              <a:t>Works In-progress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6200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0"/>
          <p:cNvGrpSpPr/>
          <p:nvPr/>
        </p:nvGrpSpPr>
        <p:grpSpPr>
          <a:xfrm>
            <a:off x="4419600" y="2163421"/>
            <a:ext cx="2082800" cy="1600231"/>
            <a:chOff x="0" y="0"/>
            <a:chExt cx="2266553" cy="1819076"/>
          </a:xfrm>
        </p:grpSpPr>
        <p:pic>
          <p:nvPicPr>
            <p:cNvPr id="220" name="Google Shape;220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8063" y="0"/>
              <a:ext cx="1910428" cy="1235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0"/>
            <p:cNvSpPr txBox="1"/>
            <p:nvPr/>
          </p:nvSpPr>
          <p:spPr>
            <a:xfrm>
              <a:off x="0" y="1487139"/>
              <a:ext cx="2266553" cy="331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>
                  <a:solidFill>
                    <a:srgbClr val="000000"/>
                  </a:solidFill>
                  <a:latin typeface="Chivo"/>
                  <a:ea typeface="Chivo"/>
                  <a:cs typeface="Chivo"/>
                  <a:sym typeface="Chivo"/>
                </a:rPr>
                <a:t>Intercollegiate </a:t>
              </a:r>
              <a:endParaRPr/>
            </a:p>
            <a:p>
              <a:pPr indent="0" lvl="0" marL="0" marR="0" rtl="0" algn="ctr">
                <a:lnSpc>
                  <a:spcPct val="81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>
                  <a:solidFill>
                    <a:srgbClr val="000000"/>
                  </a:solidFill>
                  <a:latin typeface="Chivo"/>
                  <a:ea typeface="Chivo"/>
                  <a:cs typeface="Chivo"/>
                  <a:sym typeface="Chivo"/>
                </a:rPr>
                <a:t>Discord</a:t>
              </a:r>
              <a:endParaRPr/>
            </a:p>
          </p:txBody>
        </p:sp>
      </p:grpSp>
      <p:pic>
        <p:nvPicPr>
          <p:cNvPr id="222" name="Google Shape;22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8001" y="2034699"/>
            <a:ext cx="2713123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67200" y="4653028"/>
            <a:ext cx="2816353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4662" y="4269079"/>
            <a:ext cx="2693969" cy="166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4072254" y="679451"/>
            <a:ext cx="6368219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Our Value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4072254" y="2477543"/>
            <a:ext cx="6697346" cy="1902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We seek to make an impact through student-led innovation. Our </a:t>
            </a:r>
            <a:r>
              <a:rPr lang="en-US" sz="2000">
                <a:solidFill>
                  <a:srgbClr val="2D6CF8"/>
                </a:solidFill>
                <a:latin typeface="Avenir"/>
                <a:ea typeface="Avenir"/>
                <a:cs typeface="Avenir"/>
                <a:sym typeface="Avenir"/>
              </a:rPr>
              <a:t>value</a:t>
            </a: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 lies within the success we have in helping students transition their ideation and implementing it into </a:t>
            </a:r>
            <a:r>
              <a:rPr lang="en-US" sz="2000">
                <a:solidFill>
                  <a:srgbClr val="2D6CF8"/>
                </a:solidFill>
                <a:latin typeface="Avenir"/>
                <a:ea typeface="Avenir"/>
                <a:cs typeface="Avenir"/>
                <a:sym typeface="Avenir"/>
              </a:rPr>
              <a:t>real-world impactful solutions</a:t>
            </a: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 (i.e data visualizations, research briefs, policy proposals, etc.).</a:t>
            </a: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0" y="0"/>
            <a:ext cx="341059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 rot="10800000">
            <a:off x="1484026" y="674273"/>
            <a:ext cx="467508" cy="489813"/>
          </a:xfrm>
          <a:custGeom>
            <a:rect b="b" l="l" r="r" t="t"/>
            <a:pathLst>
              <a:path extrusionOk="0" h="11514742" w="10990384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33D4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930" y="4604963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4794" y="702160"/>
            <a:ext cx="171406" cy="25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911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685800" y="1830728"/>
            <a:ext cx="1369521" cy="136951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2384605" y="1830728"/>
            <a:ext cx="1369521" cy="136951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4116238" y="1830728"/>
            <a:ext cx="1369521" cy="136951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093030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/>
          <p:nvPr/>
        </p:nvSpPr>
        <p:spPr>
          <a:xfrm>
            <a:off x="6795671" y="3998608"/>
            <a:ext cx="1346963" cy="134695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8476545" y="3998608"/>
            <a:ext cx="1346963" cy="134695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10159237" y="4011284"/>
            <a:ext cx="1346963" cy="134695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3184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"/>
          <p:cNvSpPr/>
          <p:nvPr/>
        </p:nvSpPr>
        <p:spPr>
          <a:xfrm>
            <a:off x="5117213" y="3998608"/>
            <a:ext cx="1346963" cy="134695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8393" r="0" t="-5839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400000">
            <a:off x="495668" y="5100631"/>
            <a:ext cx="1261701" cy="22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/>
          <p:nvPr/>
        </p:nvSpPr>
        <p:spPr>
          <a:xfrm>
            <a:off x="685800" y="668204"/>
            <a:ext cx="6295494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4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Board of Directors</a:t>
            </a:r>
            <a:endParaRPr/>
          </a:p>
        </p:txBody>
      </p:sp>
      <p:grpSp>
        <p:nvGrpSpPr>
          <p:cNvPr id="253" name="Google Shape;253;p12"/>
          <p:cNvGrpSpPr/>
          <p:nvPr/>
        </p:nvGrpSpPr>
        <p:grpSpPr>
          <a:xfrm>
            <a:off x="800207" y="3344593"/>
            <a:ext cx="1140707" cy="489007"/>
            <a:chOff x="0" y="-9525"/>
            <a:chExt cx="2281414" cy="978013"/>
          </a:xfrm>
        </p:grpSpPr>
        <p:sp>
          <p:nvSpPr>
            <p:cNvPr id="254" name="Google Shape;254;p12"/>
            <p:cNvSpPr txBox="1"/>
            <p:nvPr/>
          </p:nvSpPr>
          <p:spPr>
            <a:xfrm>
              <a:off x="0" y="-9525"/>
              <a:ext cx="2281414" cy="432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17161C"/>
                  </a:solidFill>
                  <a:latin typeface="Avenir"/>
                  <a:ea typeface="Avenir"/>
                  <a:cs typeface="Avenir"/>
                  <a:sym typeface="Avenir"/>
                </a:rPr>
                <a:t>Lucas Chu</a:t>
              </a:r>
              <a:endParaRPr/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0" y="608390"/>
              <a:ext cx="2281414" cy="360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7">
                  <a:solidFill>
                    <a:srgbClr val="17161C"/>
                  </a:solidFill>
                  <a:latin typeface="Chivo"/>
                  <a:ea typeface="Chivo"/>
                  <a:cs typeface="Chivo"/>
                  <a:sym typeface="Chivo"/>
                </a:rPr>
                <a:t>CEO</a:t>
              </a:r>
              <a:endParaRPr/>
            </a:p>
          </p:txBody>
        </p:sp>
      </p:grpSp>
      <p:grpSp>
        <p:nvGrpSpPr>
          <p:cNvPr id="256" name="Google Shape;256;p12"/>
          <p:cNvGrpSpPr/>
          <p:nvPr/>
        </p:nvGrpSpPr>
        <p:grpSpPr>
          <a:xfrm>
            <a:off x="2459018" y="3355766"/>
            <a:ext cx="1220695" cy="489007"/>
            <a:chOff x="0" y="-9525"/>
            <a:chExt cx="2441390" cy="978013"/>
          </a:xfrm>
        </p:grpSpPr>
        <p:sp>
          <p:nvSpPr>
            <p:cNvPr id="257" name="Google Shape;257;p12"/>
            <p:cNvSpPr txBox="1"/>
            <p:nvPr/>
          </p:nvSpPr>
          <p:spPr>
            <a:xfrm>
              <a:off x="0" y="-9525"/>
              <a:ext cx="2441390" cy="432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17161C"/>
                  </a:solidFill>
                  <a:latin typeface="Avenir"/>
                  <a:ea typeface="Avenir"/>
                  <a:cs typeface="Avenir"/>
                  <a:sym typeface="Avenir"/>
                </a:rPr>
                <a:t>Scott Blender</a:t>
              </a:r>
              <a:endParaRPr/>
            </a:p>
          </p:txBody>
        </p:sp>
        <p:sp>
          <p:nvSpPr>
            <p:cNvPr id="258" name="Google Shape;258;p12"/>
            <p:cNvSpPr txBox="1"/>
            <p:nvPr/>
          </p:nvSpPr>
          <p:spPr>
            <a:xfrm>
              <a:off x="0" y="608390"/>
              <a:ext cx="2441390" cy="360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7">
                  <a:solidFill>
                    <a:srgbClr val="17161C"/>
                  </a:solidFill>
                  <a:latin typeface="Chivo"/>
                  <a:ea typeface="Chivo"/>
                  <a:cs typeface="Chivo"/>
                  <a:sym typeface="Chivo"/>
                </a:rPr>
                <a:t>COO</a:t>
              </a:r>
              <a:endParaRPr/>
            </a:p>
          </p:txBody>
        </p:sp>
      </p:grpSp>
      <p:grpSp>
        <p:nvGrpSpPr>
          <p:cNvPr id="259" name="Google Shape;259;p12"/>
          <p:cNvGrpSpPr/>
          <p:nvPr/>
        </p:nvGrpSpPr>
        <p:grpSpPr>
          <a:xfrm>
            <a:off x="4230645" y="3355766"/>
            <a:ext cx="1140707" cy="489007"/>
            <a:chOff x="0" y="-9525"/>
            <a:chExt cx="2281414" cy="978013"/>
          </a:xfrm>
        </p:grpSpPr>
        <p:sp>
          <p:nvSpPr>
            <p:cNvPr id="260" name="Google Shape;260;p12"/>
            <p:cNvSpPr txBox="1"/>
            <p:nvPr/>
          </p:nvSpPr>
          <p:spPr>
            <a:xfrm>
              <a:off x="0" y="-9525"/>
              <a:ext cx="2281414" cy="432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17161C"/>
                  </a:solidFill>
                  <a:latin typeface="Avenir"/>
                  <a:ea typeface="Avenir"/>
                  <a:cs typeface="Avenir"/>
                  <a:sym typeface="Avenir"/>
                </a:rPr>
                <a:t>Zia Baig</a:t>
              </a:r>
              <a:endParaRPr sz="1399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0" y="608390"/>
              <a:ext cx="2281414" cy="360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7">
                  <a:solidFill>
                    <a:srgbClr val="17161C"/>
                  </a:solidFill>
                  <a:latin typeface="Chivo"/>
                  <a:ea typeface="Chivo"/>
                  <a:cs typeface="Chivo"/>
                  <a:sym typeface="Chivo"/>
                </a:rPr>
                <a:t>CFO</a:t>
              </a:r>
              <a:endParaRPr/>
            </a:p>
          </p:txBody>
        </p:sp>
      </p:grpSp>
      <p:grpSp>
        <p:nvGrpSpPr>
          <p:cNvPr id="262" name="Google Shape;262;p12"/>
          <p:cNvGrpSpPr/>
          <p:nvPr/>
        </p:nvGrpSpPr>
        <p:grpSpPr>
          <a:xfrm>
            <a:off x="6930498" y="5520886"/>
            <a:ext cx="1077309" cy="658785"/>
            <a:chOff x="0" y="-9525"/>
            <a:chExt cx="2154617" cy="1317572"/>
          </a:xfrm>
        </p:grpSpPr>
        <p:sp>
          <p:nvSpPr>
            <p:cNvPr id="263" name="Google Shape;263;p12"/>
            <p:cNvSpPr txBox="1"/>
            <p:nvPr/>
          </p:nvSpPr>
          <p:spPr>
            <a:xfrm>
              <a:off x="0" y="-9525"/>
              <a:ext cx="2154617" cy="43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17161C"/>
                  </a:solidFill>
                  <a:latin typeface="Avenir"/>
                  <a:ea typeface="Avenir"/>
                  <a:cs typeface="Avenir"/>
                  <a:sym typeface="Avenir"/>
                </a:rPr>
                <a:t>Serene Feng</a:t>
              </a: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0" y="612086"/>
              <a:ext cx="2154617" cy="695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7">
                  <a:solidFill>
                    <a:srgbClr val="17161C"/>
                  </a:solidFill>
                  <a:latin typeface="Chivo"/>
                  <a:ea typeface="Chivo"/>
                  <a:cs typeface="Chivo"/>
                  <a:sym typeface="Chivo"/>
                </a:rPr>
                <a:t>1st Vice President of the Board</a:t>
              </a:r>
              <a:endParaRPr/>
            </a:p>
          </p:txBody>
        </p:sp>
      </p:grpSp>
      <p:sp>
        <p:nvSpPr>
          <p:cNvPr id="265" name="Google Shape;265;p12"/>
          <p:cNvSpPr txBox="1"/>
          <p:nvPr/>
        </p:nvSpPr>
        <p:spPr>
          <a:xfrm>
            <a:off x="8355338" y="5519299"/>
            <a:ext cx="1574079" cy="2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Srikripa Krishnan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8523609" y="5826929"/>
            <a:ext cx="1237537" cy="34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7">
                <a:solidFill>
                  <a:srgbClr val="17161C"/>
                </a:solidFill>
                <a:latin typeface="Chivo"/>
                <a:ea typeface="Chivo"/>
                <a:cs typeface="Chivo"/>
                <a:sym typeface="Chivo"/>
              </a:rPr>
              <a:t>2nd Vice President of the Board</a:t>
            </a:r>
            <a:endParaRPr/>
          </a:p>
        </p:txBody>
      </p:sp>
      <p:grpSp>
        <p:nvGrpSpPr>
          <p:cNvPr id="267" name="Google Shape;267;p12"/>
          <p:cNvGrpSpPr/>
          <p:nvPr/>
        </p:nvGrpSpPr>
        <p:grpSpPr>
          <a:xfrm>
            <a:off x="10199176" y="5520886"/>
            <a:ext cx="1267085" cy="658785"/>
            <a:chOff x="0" y="-9525"/>
            <a:chExt cx="2534171" cy="1317572"/>
          </a:xfrm>
        </p:grpSpPr>
        <p:sp>
          <p:nvSpPr>
            <p:cNvPr id="268" name="Google Shape;268;p12"/>
            <p:cNvSpPr txBox="1"/>
            <p:nvPr/>
          </p:nvSpPr>
          <p:spPr>
            <a:xfrm>
              <a:off x="0" y="-9525"/>
              <a:ext cx="2534171" cy="43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17161C"/>
                  </a:solidFill>
                  <a:latin typeface="Avenir"/>
                  <a:ea typeface="Avenir"/>
                  <a:cs typeface="Avenir"/>
                  <a:sym typeface="Avenir"/>
                </a:rPr>
                <a:t>Winni Zheng</a:t>
              </a: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0" y="612086"/>
              <a:ext cx="2534171" cy="695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7">
                  <a:solidFill>
                    <a:srgbClr val="17161C"/>
                  </a:solidFill>
                  <a:latin typeface="Chivo"/>
                  <a:ea typeface="Chivo"/>
                  <a:cs typeface="Chivo"/>
                  <a:sym typeface="Chivo"/>
                </a:rPr>
                <a:t>Board of Directors Member</a:t>
              </a:r>
              <a:endParaRPr/>
            </a:p>
          </p:txBody>
        </p:sp>
      </p:grpSp>
      <p:sp>
        <p:nvSpPr>
          <p:cNvPr id="270" name="Google Shape;270;p12"/>
          <p:cNvSpPr txBox="1"/>
          <p:nvPr/>
        </p:nvSpPr>
        <p:spPr>
          <a:xfrm>
            <a:off x="5117213" y="5519299"/>
            <a:ext cx="1333075" cy="2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Marco Antonio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5117213" y="5826929"/>
            <a:ext cx="1333075" cy="16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7">
                <a:solidFill>
                  <a:srgbClr val="17161C"/>
                </a:solidFill>
                <a:latin typeface="Chivo"/>
                <a:ea typeface="Chivo"/>
                <a:cs typeface="Chivo"/>
                <a:sym typeface="Chivo"/>
              </a:rPr>
              <a:t>President of the Board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0" y="0"/>
            <a:ext cx="8638405" cy="6858000"/>
          </a:xfrm>
          <a:prstGeom prst="rect">
            <a:avLst/>
          </a:prstGeom>
          <a:solidFill>
            <a:srgbClr val="1716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685800" y="679451"/>
            <a:ext cx="7293985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Learn More &amp; Join Us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685800" y="1816361"/>
            <a:ext cx="6608186" cy="1987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1517" lvl="1" marL="403033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F7F4FA"/>
              </a:buClr>
              <a:buSzPts val="1866"/>
              <a:buFont typeface="Arial"/>
              <a:buChar char="•"/>
            </a:pPr>
            <a:r>
              <a:rPr b="0" i="0" lang="en-US" sz="1866" u="none" cap="none" strike="noStrike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Visit our website at </a:t>
            </a:r>
            <a:r>
              <a:rPr b="0" i="0" lang="en-US" sz="1866" u="none" cap="none" strike="noStrike">
                <a:solidFill>
                  <a:srgbClr val="1FE5C4"/>
                </a:solidFill>
                <a:latin typeface="Avenir"/>
                <a:ea typeface="Avenir"/>
                <a:cs typeface="Avenir"/>
                <a:sym typeface="Avenir"/>
              </a:rPr>
              <a:t>https://projects.iq.harvard.edu/erevna</a:t>
            </a:r>
            <a:r>
              <a:rPr b="0" i="0" lang="en-US" sz="1866" u="none" cap="none" strike="noStrike">
                <a:solidFill>
                  <a:srgbClr val="FFFFF3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  <a:p>
            <a:pPr indent="0" lvl="1" marL="201517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6" u="none" cap="none" strike="noStrike">
              <a:solidFill>
                <a:srgbClr val="FFFFF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01517" lvl="1" marL="403033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Clr>
                <a:srgbClr val="F7F4FA"/>
              </a:buClr>
              <a:buSzPts val="1866"/>
              <a:buFont typeface="Arial"/>
              <a:buChar char="•"/>
            </a:pPr>
            <a:r>
              <a:rPr b="0" i="0" lang="en-US" sz="1866" u="none" cap="none" strike="noStrike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Reach out to </a:t>
            </a:r>
            <a:r>
              <a:rPr b="0" i="0" lang="en-US" sz="1866" u="none" cap="none" strike="noStrike">
                <a:solidFill>
                  <a:srgbClr val="1FE5C4"/>
                </a:solidFill>
                <a:latin typeface="Avenir"/>
                <a:ea typeface="Avenir"/>
                <a:cs typeface="Avenir"/>
                <a:sym typeface="Avenir"/>
              </a:rPr>
              <a:t>info@understandcovid.org</a:t>
            </a:r>
            <a:r>
              <a:rPr b="0" i="0" lang="en-US" sz="1866" u="none" cap="none" strike="noStrike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 with</a:t>
            </a:r>
            <a:r>
              <a:rPr b="0" i="0" lang="en-US" sz="1867" u="none" cap="none" strike="noStrike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 any further questions.</a:t>
            </a:r>
            <a:endParaRPr/>
          </a:p>
          <a:p>
            <a:pPr indent="-82962" lvl="1" marL="403033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7F4F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01517" lvl="1" marL="403033" marR="0" rtl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Clr>
                <a:srgbClr val="F7F4FA"/>
              </a:buClr>
              <a:buSzPts val="1867"/>
              <a:buFont typeface="Arial"/>
              <a:buChar char="•"/>
            </a:pPr>
            <a:r>
              <a:rPr b="0" i="0" lang="en-US" sz="1867" u="none" cap="none" strike="noStrike">
                <a:solidFill>
                  <a:srgbClr val="F7F4FA"/>
                </a:solidFill>
                <a:latin typeface="Avenir"/>
                <a:ea typeface="Avenir"/>
                <a:cs typeface="Avenir"/>
                <a:sym typeface="Avenir"/>
              </a:rPr>
              <a:t>We have openings!!</a:t>
            </a:r>
            <a:endParaRPr/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95668" y="5100631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030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241" y="173433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241" y="4087144"/>
            <a:ext cx="2063959" cy="19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9771785" y="5693913"/>
            <a:ext cx="467508" cy="489813"/>
          </a:xfrm>
          <a:custGeom>
            <a:rect b="b" l="l" r="r" t="t"/>
            <a:pathLst>
              <a:path extrusionOk="0" h="11514742" w="10990384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55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241" y="-618484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4560" y="4114800"/>
            <a:ext cx="2523744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24296" y="228600"/>
            <a:ext cx="5093130" cy="69810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4653" y="4523157"/>
            <a:ext cx="1455182" cy="135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666" y="1370846"/>
            <a:ext cx="1455182" cy="135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963" y="2099093"/>
            <a:ext cx="5342237" cy="31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492064" y="1239969"/>
            <a:ext cx="5337750" cy="859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4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Our Mission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841794" y="2724165"/>
            <a:ext cx="3149600" cy="3168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17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By connecting students around the world, we are </a:t>
            </a:r>
            <a:r>
              <a:rPr lang="en-US" sz="2317">
                <a:solidFill>
                  <a:srgbClr val="8296B0"/>
                </a:solidFill>
                <a:latin typeface="Avenir"/>
                <a:ea typeface="Avenir"/>
                <a:cs typeface="Avenir"/>
                <a:sym typeface="Avenir"/>
              </a:rPr>
              <a:t>unleashing potential </a:t>
            </a:r>
            <a:r>
              <a:rPr lang="en-US" sz="2317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and </a:t>
            </a:r>
            <a:r>
              <a:rPr lang="en-US" sz="2317">
                <a:solidFill>
                  <a:srgbClr val="8296B0"/>
                </a:solidFill>
                <a:latin typeface="Avenir"/>
                <a:ea typeface="Avenir"/>
                <a:cs typeface="Avenir"/>
                <a:sym typeface="Avenir"/>
              </a:rPr>
              <a:t>creating a unique research environment</a:t>
            </a:r>
            <a:r>
              <a:rPr lang="en-US" sz="2317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 to foster new and innovative ideas.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794" y="702160"/>
            <a:ext cx="171406" cy="25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16501"/>
          <a:stretch/>
        </p:blipFill>
        <p:spPr>
          <a:xfrm>
            <a:off x="1473200" y="2296330"/>
            <a:ext cx="9016105" cy="41969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88286" y="525256"/>
            <a:ext cx="4454367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Who We Are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688286" y="1474218"/>
            <a:ext cx="9471714" cy="36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A </a:t>
            </a:r>
            <a:r>
              <a:rPr lang="en-US" sz="2000">
                <a:solidFill>
                  <a:srgbClr val="2D6CF8"/>
                </a:solidFill>
                <a:latin typeface="Avenir"/>
                <a:ea typeface="Avenir"/>
                <a:cs typeface="Avenir"/>
                <a:sym typeface="Avenir"/>
              </a:rPr>
              <a:t>wholesome</a:t>
            </a: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000">
                <a:solidFill>
                  <a:srgbClr val="2D6CF8"/>
                </a:solidFill>
                <a:latin typeface="Avenir"/>
                <a:ea typeface="Avenir"/>
                <a:cs typeface="Avenir"/>
                <a:sym typeface="Avenir"/>
              </a:rPr>
              <a:t>inclusive</a:t>
            </a:r>
            <a:r>
              <a:rPr lang="en-US" sz="2000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 nonprofit of over 6,000 students across 20+ countries.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685800" y="679451"/>
            <a:ext cx="7558340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How We Do It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685800" y="1562077"/>
            <a:ext cx="688121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7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We seek to inspire and help student innovators pursue their ideas through the following core parts to our organization:</a:t>
            </a:r>
            <a:endParaRPr/>
          </a:p>
        </p:txBody>
      </p:sp>
      <p:grpSp>
        <p:nvGrpSpPr>
          <p:cNvPr id="123" name="Google Shape;123;p4"/>
          <p:cNvGrpSpPr/>
          <p:nvPr/>
        </p:nvGrpSpPr>
        <p:grpSpPr>
          <a:xfrm>
            <a:off x="685209" y="2469222"/>
            <a:ext cx="738326" cy="773552"/>
            <a:chOff x="-1181" y="-36407"/>
            <a:chExt cx="1476652" cy="1547104"/>
          </a:xfrm>
        </p:grpSpPr>
        <p:sp>
          <p:nvSpPr>
            <p:cNvPr id="124" name="Google Shape;124;p4"/>
            <p:cNvSpPr/>
            <p:nvPr/>
          </p:nvSpPr>
          <p:spPr>
            <a:xfrm>
              <a:off x="-1181" y="-36407"/>
              <a:ext cx="1476652" cy="1547104"/>
            </a:xfrm>
            <a:custGeom>
              <a:rect b="b" l="l" r="r" t="t"/>
              <a:pathLst>
                <a:path extrusionOk="0" h="11514742" w="10990384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559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314104" y="375414"/>
              <a:ext cx="846086" cy="71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8">
                  <a:solidFill>
                    <a:srgbClr val="F7F4F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685209" y="3849614"/>
            <a:ext cx="738326" cy="773552"/>
            <a:chOff x="-1181" y="-36407"/>
            <a:chExt cx="1476652" cy="1547104"/>
          </a:xfrm>
        </p:grpSpPr>
        <p:sp>
          <p:nvSpPr>
            <p:cNvPr id="127" name="Google Shape;127;p4"/>
            <p:cNvSpPr/>
            <p:nvPr/>
          </p:nvSpPr>
          <p:spPr>
            <a:xfrm>
              <a:off x="-1181" y="-36407"/>
              <a:ext cx="1476652" cy="1547104"/>
            </a:xfrm>
            <a:custGeom>
              <a:rect b="b" l="l" r="r" t="t"/>
              <a:pathLst>
                <a:path extrusionOk="0" h="11514742" w="10990384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559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314104" y="375414"/>
              <a:ext cx="846086" cy="71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8">
                  <a:solidFill>
                    <a:srgbClr val="F7F4F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668832" y="5265806"/>
            <a:ext cx="754717" cy="790724"/>
            <a:chOff x="-1208" y="-37215"/>
            <a:chExt cx="1509433" cy="1581449"/>
          </a:xfrm>
        </p:grpSpPr>
        <p:sp>
          <p:nvSpPr>
            <p:cNvPr id="130" name="Google Shape;130;p4"/>
            <p:cNvSpPr/>
            <p:nvPr/>
          </p:nvSpPr>
          <p:spPr>
            <a:xfrm>
              <a:off x="-1208" y="-37215"/>
              <a:ext cx="1509433" cy="1581449"/>
            </a:xfrm>
            <a:custGeom>
              <a:rect b="b" l="l" r="r" t="t"/>
              <a:pathLst>
                <a:path extrusionOk="0" h="11514742" w="10990384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559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21076" y="383748"/>
              <a:ext cx="864868" cy="743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1">
                  <a:solidFill>
                    <a:srgbClr val="F7F4FA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32" name="Google Shape;132;p4"/>
          <p:cNvSpPr txBox="1"/>
          <p:nvPr/>
        </p:nvSpPr>
        <p:spPr>
          <a:xfrm>
            <a:off x="1740312" y="2760732"/>
            <a:ext cx="6246401" cy="76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3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We provide structure, passionate students in our network, and a collection of resources for students to pursue ideas, projects, or independent research studies.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729200" y="4079430"/>
            <a:ext cx="6246401" cy="101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3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We focus on making research more equitable and accessible for students by providing them with opportunities to conduct independent research to discover solutions and connect with relevant academic organizations and faculty.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1740312" y="5570164"/>
            <a:ext cx="6235289" cy="76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3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We support projects and initiatives with connections, provide advice and assistance, and seek to ensure all of our work can see actionable results and implementation.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794" y="702160"/>
            <a:ext cx="171406" cy="25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0930300" y="4604963"/>
            <a:ext cx="1261701" cy="22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729199" y="2442976"/>
            <a:ext cx="1877601" cy="34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Incubation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729200" y="3749230"/>
            <a:ext cx="2063959" cy="34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Research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740311" y="5239964"/>
            <a:ext cx="1877784" cy="34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Community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241" y="4046486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241" y="1820041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0" y="342534"/>
            <a:ext cx="7799216" cy="685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833" l="0" r="832" t="2678"/>
          <a:stretch/>
        </p:blipFill>
        <p:spPr>
          <a:xfrm>
            <a:off x="5654047" y="1682813"/>
            <a:ext cx="1697851" cy="16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0474" y="2026317"/>
            <a:ext cx="853625" cy="8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527" y="3657471"/>
            <a:ext cx="2164723" cy="96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8262" y="3772219"/>
            <a:ext cx="1268705" cy="67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7">
            <a:alphaModFix/>
          </a:blip>
          <a:srcRect b="2863" l="8207" r="0" t="0"/>
          <a:stretch/>
        </p:blipFill>
        <p:spPr>
          <a:xfrm>
            <a:off x="817200" y="1991034"/>
            <a:ext cx="3103326" cy="801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5"/>
          <p:cNvGrpSpPr/>
          <p:nvPr/>
        </p:nvGrpSpPr>
        <p:grpSpPr>
          <a:xfrm>
            <a:off x="3655852" y="3600972"/>
            <a:ext cx="1133277" cy="1031085"/>
            <a:chOff x="0" y="0"/>
            <a:chExt cx="2266553" cy="2062170"/>
          </a:xfrm>
        </p:grpSpPr>
        <p:pic>
          <p:nvPicPr>
            <p:cNvPr id="155" name="Google Shape;15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8063" y="0"/>
              <a:ext cx="1910428" cy="1235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5"/>
            <p:cNvSpPr txBox="1"/>
            <p:nvPr/>
          </p:nvSpPr>
          <p:spPr>
            <a:xfrm>
              <a:off x="0" y="1487140"/>
              <a:ext cx="2266553" cy="57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hivo"/>
                  <a:ea typeface="Chivo"/>
                  <a:cs typeface="Chivo"/>
                  <a:sym typeface="Chivo"/>
                </a:rPr>
                <a:t>Intercollegiate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hivo"/>
                  <a:ea typeface="Chivo"/>
                  <a:cs typeface="Chivo"/>
                  <a:sym typeface="Chivo"/>
                </a:rPr>
                <a:t>Discord</a:t>
              </a:r>
              <a:endParaRPr/>
            </a:p>
          </p:txBody>
        </p:sp>
      </p:grpSp>
      <p:pic>
        <p:nvPicPr>
          <p:cNvPr id="157" name="Google Shape;15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9807" y="5255137"/>
            <a:ext cx="1162115" cy="90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7273" y="5552426"/>
            <a:ext cx="985468" cy="3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15925" y="5141157"/>
            <a:ext cx="1676275" cy="103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8402874" y="1394330"/>
            <a:ext cx="3103326" cy="4854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20+ </a:t>
            </a:r>
            <a:r>
              <a:rPr b="0" i="0" lang="en-US" sz="1333" u="none" cap="none" strike="noStrike">
                <a:latin typeface="Avenir"/>
                <a:ea typeface="Avenir"/>
                <a:cs typeface="Avenir"/>
                <a:sym typeface="Avenir"/>
              </a:rPr>
              <a:t>Harvard O</a:t>
            </a: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rganizations, including</a:t>
            </a:r>
            <a:endParaRPr b="0" i="0" sz="1333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b="0" i="0" lang="en-US" sz="1333" u="none" cap="none" strike="noStrike">
                <a:latin typeface="Avenir"/>
                <a:ea typeface="Avenir"/>
                <a:cs typeface="Avenir"/>
                <a:sym typeface="Avenir"/>
              </a:rPr>
              <a:t>Center for Geographic Analysis</a:t>
            </a:r>
            <a:endParaRPr b="0" i="0" sz="1333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lang="en-US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Data Science Initiative </a:t>
            </a:r>
            <a:endParaRPr sz="1333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-Innovation Labs</a:t>
            </a:r>
            <a:endParaRPr sz="1333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-Voters Choose</a:t>
            </a:r>
            <a:endParaRPr sz="1333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-Edmond J. Safra Center for Ethics</a:t>
            </a:r>
            <a:endParaRPr sz="1333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20+ Non-profits, including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-Mass General Hospital (S&amp;SI)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b="0" i="0" lang="en-US" sz="1333" u="none" cap="none" strike="noStrike">
                <a:latin typeface="Avenir"/>
                <a:ea typeface="Avenir"/>
                <a:cs typeface="Avenir"/>
                <a:sym typeface="Avenir"/>
              </a:rPr>
              <a:t>SimplyNeuroscience</a:t>
            </a:r>
            <a:endParaRPr b="0" i="0" sz="1333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b="0" i="0" lang="en-US" sz="1333" u="none" cap="none" strike="noStrike">
                <a:latin typeface="Avenir"/>
                <a:ea typeface="Avenir"/>
                <a:cs typeface="Avenir"/>
                <a:sym typeface="Avenir"/>
              </a:rPr>
              <a:t>Dcyphr </a:t>
            </a:r>
            <a:endParaRPr b="0" i="0" sz="1333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-International Public Policy Association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-the WHO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Governmental Institutions, like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-Census Open Innovation Labs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latin typeface="Avenir"/>
                <a:ea typeface="Avenir"/>
                <a:cs typeface="Avenir"/>
                <a:sym typeface="Avenir"/>
              </a:rPr>
              <a:t>-Consulate General of Canada in Boston</a:t>
            </a:r>
            <a:endParaRPr sz="1333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402874" y="584200"/>
            <a:ext cx="3103326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34">
                <a:solidFill>
                  <a:srgbClr val="388CF7"/>
                </a:solidFill>
                <a:latin typeface="Avenir"/>
                <a:ea typeface="Avenir"/>
                <a:cs typeface="Avenir"/>
                <a:sym typeface="Avenir"/>
              </a:rPr>
              <a:t>Partners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685799" y="679450"/>
            <a:ext cx="5410201" cy="701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74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4">
                <a:solidFill>
                  <a:srgbClr val="17161C"/>
                </a:solidFill>
                <a:latin typeface="Avenir"/>
                <a:ea typeface="Avenir"/>
                <a:cs typeface="Avenir"/>
                <a:sym typeface="Avenir"/>
              </a:rPr>
              <a:t>Our Initiatives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654894" y="6324601"/>
            <a:ext cx="329195" cy="3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1" y="0"/>
            <a:ext cx="3494711" cy="6858000"/>
          </a:xfrm>
          <a:prstGeom prst="rect">
            <a:avLst/>
          </a:prstGeom>
          <a:solidFill>
            <a:srgbClr val="5595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038600" y="2815430"/>
            <a:ext cx="7467600" cy="3728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6CF8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200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+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active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members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across various projects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Coordinated the donation of </a:t>
            </a: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350k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+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articles of PPE through SupplyCrate</a:t>
            </a:r>
            <a:endParaRPr b="0" i="0" sz="2000" u="none" cap="none" strike="noStrike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Featured on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NBC29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on our EPA Fact-Checking project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Created visualizations to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inform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NYC Borough Presidents and helped coordinate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$600k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in PPE donations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Presented research to government leaders from the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United Nations, European Union, and African Union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6200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 b="2863" l="8207" r="0" t="0"/>
          <a:stretch/>
        </p:blipFill>
        <p:spPr>
          <a:xfrm>
            <a:off x="4288849" y="685800"/>
            <a:ext cx="5508721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>
            <a:off x="1" y="0"/>
            <a:ext cx="3494711" cy="6858000"/>
          </a:xfrm>
          <a:prstGeom prst="rect">
            <a:avLst/>
          </a:prstGeom>
          <a:solidFill>
            <a:srgbClr val="5595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4038600" y="2908709"/>
            <a:ext cx="7467600" cy="3395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6CF8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1k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+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members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learning more about data visualizations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Built a data visualization learning course with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over 300 hundred students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Hosted over 500 minutes of recorded content on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data visualization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from student leaders and experts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6CF8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Incubated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various small projects in coordination with JOGL (Just One Giant Lab)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Students completed literature views and presentations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6200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0473" y="517511"/>
            <a:ext cx="1735527" cy="173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1" y="0"/>
            <a:ext cx="3494711" cy="6858000"/>
          </a:xfrm>
          <a:prstGeom prst="rect">
            <a:avLst/>
          </a:prstGeom>
          <a:solidFill>
            <a:srgbClr val="5595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4038600" y="2758011"/>
            <a:ext cx="7467600" cy="3395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Regularly host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speaker sessions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Previous featured speakers:</a:t>
            </a:r>
            <a:endParaRPr/>
          </a:p>
          <a:p>
            <a:pPr indent="-215911" lvl="2" marL="7366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Grant Sanderson, mathematics content creator with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over 100 million views</a:t>
            </a:r>
            <a:endParaRPr/>
          </a:p>
          <a:p>
            <a:pPr indent="-215911" lvl="2" marL="7366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Avi Schiffmann, informed over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1.5 billion people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with COVID-19 statistics</a:t>
            </a:r>
            <a:endParaRPr/>
          </a:p>
          <a:p>
            <a:pPr indent="-215911" lvl="2" marL="7366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Dr. Francesca Dominici, ranked in the top 1% of cited scientists in her field and covered by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CNN, BBC, NPR, and the New York Times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6200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6">
            <a:alphaModFix/>
          </a:blip>
          <a:srcRect b="833" l="0" r="832" t="2678"/>
          <a:stretch/>
        </p:blipFill>
        <p:spPr>
          <a:xfrm>
            <a:off x="4130544" y="-90254"/>
            <a:ext cx="2930993" cy="284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1" y="0"/>
            <a:ext cx="3494711" cy="6858000"/>
          </a:xfrm>
          <a:prstGeom prst="rect">
            <a:avLst/>
          </a:prstGeom>
          <a:solidFill>
            <a:srgbClr val="5595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4038600" y="2815430"/>
            <a:ext cx="7467600" cy="3049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6CF8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700+ attendees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at our first event and </a:t>
            </a:r>
            <a:r>
              <a:rPr b="1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$20,000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in prizes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Solutions engineered based on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economic, political, sociocultural, and environmental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issues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Partnered with organizations such as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Google Cloud, Discord, and Hack+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Sponsored by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10+ different organizations</a:t>
            </a:r>
            <a:endParaRPr/>
          </a:p>
          <a:p>
            <a:pPr indent="-215911" lvl="1" marL="4318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Currently focused on starting a </a:t>
            </a:r>
            <a:r>
              <a:rPr b="0" i="0" lang="en-US" sz="2000" u="none" cap="none" strike="noStrike">
                <a:solidFill>
                  <a:srgbClr val="2D6CF8"/>
                </a:solidFill>
                <a:latin typeface="Chivo"/>
                <a:ea typeface="Chivo"/>
                <a:cs typeface="Chivo"/>
                <a:sym typeface="Chivo"/>
              </a:rPr>
              <a:t>seed fund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to support winning hackathon projects down the line</a:t>
            </a: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3183203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1701" cy="225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5801" y="919180"/>
            <a:ext cx="2063959" cy="19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6200" y="6172201"/>
            <a:ext cx="477889" cy="4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0505" y="685800"/>
            <a:ext cx="3895683" cy="174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2020-10-25T19:10:03Z</dcterms:created>
  <dc:creator>Antonio, Marco</dc:creator>
</cp:coreProperties>
</file>